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sldIdLst>
    <p:sldId id="256" r:id="rId2"/>
    <p:sldId id="299" r:id="rId3"/>
    <p:sldId id="280" r:id="rId4"/>
    <p:sldId id="316" r:id="rId5"/>
    <p:sldId id="383" r:id="rId6"/>
    <p:sldId id="273" r:id="rId7"/>
    <p:sldId id="317" r:id="rId8"/>
    <p:sldId id="318" r:id="rId9"/>
    <p:sldId id="319" r:id="rId10"/>
    <p:sldId id="300" r:id="rId11"/>
    <p:sldId id="302" r:id="rId12"/>
    <p:sldId id="304" r:id="rId13"/>
    <p:sldId id="281" r:id="rId14"/>
    <p:sldId id="307" r:id="rId15"/>
    <p:sldId id="308" r:id="rId16"/>
    <p:sldId id="257" r:id="rId17"/>
    <p:sldId id="309" r:id="rId18"/>
    <p:sldId id="310" r:id="rId19"/>
    <p:sldId id="353" r:id="rId20"/>
    <p:sldId id="314" r:id="rId21"/>
    <p:sldId id="277" r:id="rId22"/>
    <p:sldId id="305" r:id="rId23"/>
    <p:sldId id="258" r:id="rId24"/>
    <p:sldId id="306" r:id="rId25"/>
    <p:sldId id="269" r:id="rId26"/>
    <p:sldId id="312" r:id="rId27"/>
    <p:sldId id="380" r:id="rId28"/>
    <p:sldId id="295" r:id="rId29"/>
    <p:sldId id="321" r:id="rId30"/>
    <p:sldId id="322" r:id="rId31"/>
    <p:sldId id="266" r:id="rId32"/>
    <p:sldId id="259" r:id="rId33"/>
    <p:sldId id="260" r:id="rId34"/>
    <p:sldId id="289" r:id="rId35"/>
    <p:sldId id="381" r:id="rId36"/>
    <p:sldId id="290" r:id="rId37"/>
    <p:sldId id="382" r:id="rId38"/>
    <p:sldId id="292" r:id="rId39"/>
    <p:sldId id="379" r:id="rId40"/>
    <p:sldId id="320" r:id="rId41"/>
    <p:sldId id="291" r:id="rId42"/>
    <p:sldId id="293" r:id="rId43"/>
    <p:sldId id="297" r:id="rId44"/>
    <p:sldId id="261" r:id="rId45"/>
    <p:sldId id="263" r:id="rId46"/>
    <p:sldId id="278" r:id="rId47"/>
    <p:sldId id="287" r:id="rId48"/>
    <p:sldId id="311" r:id="rId49"/>
    <p:sldId id="279" r:id="rId50"/>
    <p:sldId id="313" r:id="rId51"/>
    <p:sldId id="27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1" autoAdjust="0"/>
    <p:restoredTop sz="94660"/>
  </p:normalViewPr>
  <p:slideViewPr>
    <p:cSldViewPr>
      <p:cViewPr varScale="1">
        <p:scale>
          <a:sx n="110" d="100"/>
          <a:sy n="110" d="100"/>
        </p:scale>
        <p:origin x="154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569C36B-0D18-429D-A734-F6C31485425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66525BC-026E-4023-9F68-9D2FC93A34EF}">
      <dgm:prSet/>
      <dgm:spPr/>
      <dgm:t>
        <a:bodyPr/>
        <a:lstStyle/>
        <a:p>
          <a:r>
            <a:rPr lang="en-US"/>
            <a:t>Inspect all rental housing</a:t>
          </a:r>
        </a:p>
      </dgm:t>
    </dgm:pt>
    <dgm:pt modelId="{0E326345-E142-40E9-9791-13005B06B298}" type="parTrans" cxnId="{8B5D1481-F381-42FD-B6C1-A7F6C6672560}">
      <dgm:prSet/>
      <dgm:spPr/>
      <dgm:t>
        <a:bodyPr/>
        <a:lstStyle/>
        <a:p>
          <a:endParaRPr lang="en-US"/>
        </a:p>
      </dgm:t>
    </dgm:pt>
    <dgm:pt modelId="{9AF7A837-A30F-4D92-9B60-A50E76A888AE}" type="sibTrans" cxnId="{8B5D1481-F381-42FD-B6C1-A7F6C6672560}">
      <dgm:prSet/>
      <dgm:spPr/>
      <dgm:t>
        <a:bodyPr/>
        <a:lstStyle/>
        <a:p>
          <a:endParaRPr lang="en-US"/>
        </a:p>
      </dgm:t>
    </dgm:pt>
    <dgm:pt modelId="{73917524-CD2C-4263-B67F-009365A1415E}">
      <dgm:prSet/>
      <dgm:spPr/>
      <dgm:t>
        <a:bodyPr/>
        <a:lstStyle/>
        <a:p>
          <a:r>
            <a:rPr lang="en-US"/>
            <a:t>Investigate Unlicensed Rental Properties</a:t>
          </a:r>
        </a:p>
      </dgm:t>
    </dgm:pt>
    <dgm:pt modelId="{90C1572F-95F9-482E-89BF-8B095F42F6F5}" type="parTrans" cxnId="{E4588BEE-AE82-42EC-B362-16204D474A16}">
      <dgm:prSet/>
      <dgm:spPr/>
      <dgm:t>
        <a:bodyPr/>
        <a:lstStyle/>
        <a:p>
          <a:endParaRPr lang="en-US"/>
        </a:p>
      </dgm:t>
    </dgm:pt>
    <dgm:pt modelId="{46D9FA4F-2E87-4E0B-829C-B70B0586CADA}" type="sibTrans" cxnId="{E4588BEE-AE82-42EC-B362-16204D474A16}">
      <dgm:prSet/>
      <dgm:spPr/>
      <dgm:t>
        <a:bodyPr/>
        <a:lstStyle/>
        <a:p>
          <a:endParaRPr lang="en-US"/>
        </a:p>
      </dgm:t>
    </dgm:pt>
    <dgm:pt modelId="{466287BA-8563-4F12-85DE-020A7010D139}">
      <dgm:prSet/>
      <dgm:spPr/>
      <dgm:t>
        <a:bodyPr/>
        <a:lstStyle/>
        <a:p>
          <a:r>
            <a:rPr lang="en-US"/>
            <a:t>Investigate Complaints</a:t>
          </a:r>
        </a:p>
      </dgm:t>
    </dgm:pt>
    <dgm:pt modelId="{AF7DD1AC-34B6-46FC-AA1A-9AFB1EBF7527}" type="parTrans" cxnId="{87B53F0B-383A-4919-9DDF-9869FB7E5D39}">
      <dgm:prSet/>
      <dgm:spPr/>
      <dgm:t>
        <a:bodyPr/>
        <a:lstStyle/>
        <a:p>
          <a:endParaRPr lang="en-US"/>
        </a:p>
      </dgm:t>
    </dgm:pt>
    <dgm:pt modelId="{06F9F460-5B1B-4410-8611-547920C88C62}" type="sibTrans" cxnId="{87B53F0B-383A-4919-9DDF-9869FB7E5D39}">
      <dgm:prSet/>
      <dgm:spPr/>
      <dgm:t>
        <a:bodyPr/>
        <a:lstStyle/>
        <a:p>
          <a:endParaRPr lang="en-US"/>
        </a:p>
      </dgm:t>
    </dgm:pt>
    <dgm:pt modelId="{A510C66B-C872-4F58-A09A-54FB4C824791}">
      <dgm:prSet/>
      <dgm:spPr/>
      <dgm:t>
        <a:bodyPr/>
        <a:lstStyle/>
        <a:p>
          <a:r>
            <a:rPr lang="en-US"/>
            <a:t>Repairs</a:t>
          </a:r>
        </a:p>
      </dgm:t>
    </dgm:pt>
    <dgm:pt modelId="{BBF4FFB8-C2D7-43D9-910E-72A53D54CA75}" type="parTrans" cxnId="{104A75DD-7AEF-4EBC-AB4A-E7E3C7485EDC}">
      <dgm:prSet/>
      <dgm:spPr/>
      <dgm:t>
        <a:bodyPr/>
        <a:lstStyle/>
        <a:p>
          <a:endParaRPr lang="en-US"/>
        </a:p>
      </dgm:t>
    </dgm:pt>
    <dgm:pt modelId="{00859B25-147B-4613-959B-C97A556CD8C9}" type="sibTrans" cxnId="{104A75DD-7AEF-4EBC-AB4A-E7E3C7485EDC}">
      <dgm:prSet/>
      <dgm:spPr/>
      <dgm:t>
        <a:bodyPr/>
        <a:lstStyle/>
        <a:p>
          <a:endParaRPr lang="en-US"/>
        </a:p>
      </dgm:t>
    </dgm:pt>
    <dgm:pt modelId="{E563DC2A-6AA7-468D-8E66-A8E471B65604}">
      <dgm:prSet/>
      <dgm:spPr/>
      <dgm:t>
        <a:bodyPr/>
        <a:lstStyle/>
        <a:p>
          <a:r>
            <a:rPr lang="en-US"/>
            <a:t>Lack of Heat</a:t>
          </a:r>
        </a:p>
      </dgm:t>
    </dgm:pt>
    <dgm:pt modelId="{19EFA691-4E0D-4669-ADCB-B7CF9CD8BE77}" type="parTrans" cxnId="{08EF49CC-346D-4DE2-8AA2-63286A8055A0}">
      <dgm:prSet/>
      <dgm:spPr/>
      <dgm:t>
        <a:bodyPr/>
        <a:lstStyle/>
        <a:p>
          <a:endParaRPr lang="en-US"/>
        </a:p>
      </dgm:t>
    </dgm:pt>
    <dgm:pt modelId="{CBF215C8-77A2-4040-8615-C447135FA1F9}" type="sibTrans" cxnId="{08EF49CC-346D-4DE2-8AA2-63286A8055A0}">
      <dgm:prSet/>
      <dgm:spPr/>
      <dgm:t>
        <a:bodyPr/>
        <a:lstStyle/>
        <a:p>
          <a:endParaRPr lang="en-US"/>
        </a:p>
      </dgm:t>
    </dgm:pt>
    <dgm:pt modelId="{3D0E6321-640A-49B6-BED6-18F8A838D7A8}">
      <dgm:prSet/>
      <dgm:spPr/>
      <dgm:t>
        <a:bodyPr/>
        <a:lstStyle/>
        <a:p>
          <a:r>
            <a:rPr lang="en-US"/>
            <a:t>Condemn Properties</a:t>
          </a:r>
        </a:p>
      </dgm:t>
    </dgm:pt>
    <dgm:pt modelId="{B8E054B6-3ED3-4A08-BBF1-0044CC66A264}" type="parTrans" cxnId="{5480F3B2-23C4-417A-83D0-0EAA90D090C2}">
      <dgm:prSet/>
      <dgm:spPr/>
      <dgm:t>
        <a:bodyPr/>
        <a:lstStyle/>
        <a:p>
          <a:endParaRPr lang="en-US"/>
        </a:p>
      </dgm:t>
    </dgm:pt>
    <dgm:pt modelId="{F5F017BC-31EF-4287-AD77-E588778CAD01}" type="sibTrans" cxnId="{5480F3B2-23C4-417A-83D0-0EAA90D090C2}">
      <dgm:prSet/>
      <dgm:spPr/>
      <dgm:t>
        <a:bodyPr/>
        <a:lstStyle/>
        <a:p>
          <a:endParaRPr lang="en-US"/>
        </a:p>
      </dgm:t>
    </dgm:pt>
    <dgm:pt modelId="{2C143D17-DD66-4A2D-9782-0C9B1C9F3B90}">
      <dgm:prSet custT="1"/>
      <dgm:spPr/>
      <dgm:t>
        <a:bodyPr/>
        <a:lstStyle/>
        <a:p>
          <a:r>
            <a:rPr lang="en-US" sz="900" dirty="0"/>
            <a:t>Lack of Utilities</a:t>
          </a:r>
        </a:p>
      </dgm:t>
    </dgm:pt>
    <dgm:pt modelId="{5E448BBE-1537-474B-9B14-99E5A585013E}" type="parTrans" cxnId="{50CC1CE2-C9BF-4A9A-8B3D-98AF0F7DA393}">
      <dgm:prSet/>
      <dgm:spPr/>
      <dgm:t>
        <a:bodyPr/>
        <a:lstStyle/>
        <a:p>
          <a:endParaRPr lang="en-US"/>
        </a:p>
      </dgm:t>
    </dgm:pt>
    <dgm:pt modelId="{A0E86C0F-8EBE-45CD-8132-BACBF4F77281}" type="sibTrans" cxnId="{50CC1CE2-C9BF-4A9A-8B3D-98AF0F7DA393}">
      <dgm:prSet/>
      <dgm:spPr/>
      <dgm:t>
        <a:bodyPr/>
        <a:lstStyle/>
        <a:p>
          <a:endParaRPr lang="en-US"/>
        </a:p>
      </dgm:t>
    </dgm:pt>
    <dgm:pt modelId="{4E6A7436-71E4-4ECB-A952-E57CEFCEBE02}">
      <dgm:prSet custT="1"/>
      <dgm:spPr/>
      <dgm:t>
        <a:bodyPr/>
        <a:lstStyle/>
        <a:p>
          <a:r>
            <a:rPr lang="en-US" sz="900" dirty="0"/>
            <a:t>Unsafe/Unsanitary Conditions</a:t>
          </a:r>
        </a:p>
      </dgm:t>
    </dgm:pt>
    <dgm:pt modelId="{7BAE0D31-C294-444B-AC96-C29A7EAE38B4}" type="parTrans" cxnId="{B92FF8FF-3E77-4ED7-81F0-42FE99B46C73}">
      <dgm:prSet/>
      <dgm:spPr/>
      <dgm:t>
        <a:bodyPr/>
        <a:lstStyle/>
        <a:p>
          <a:endParaRPr lang="en-US"/>
        </a:p>
      </dgm:t>
    </dgm:pt>
    <dgm:pt modelId="{810F5050-3D97-4B81-A193-9F788C596CA9}" type="sibTrans" cxnId="{B92FF8FF-3E77-4ED7-81F0-42FE99B46C73}">
      <dgm:prSet/>
      <dgm:spPr/>
      <dgm:t>
        <a:bodyPr/>
        <a:lstStyle/>
        <a:p>
          <a:endParaRPr lang="en-US"/>
        </a:p>
      </dgm:t>
    </dgm:pt>
    <dgm:pt modelId="{6DC6D022-FA15-4CBD-8A7C-FC9E59483868}">
      <dgm:prSet custT="1"/>
      <dgm:spPr/>
      <dgm:t>
        <a:bodyPr/>
        <a:lstStyle/>
        <a:p>
          <a:r>
            <a:rPr lang="en-US" sz="900" dirty="0"/>
            <a:t>Fire Damage</a:t>
          </a:r>
        </a:p>
      </dgm:t>
    </dgm:pt>
    <dgm:pt modelId="{F0757097-0E7F-4BF8-9D5C-E11FA48E34E4}" type="parTrans" cxnId="{A1948B16-3AD8-47E4-AE8E-2C7403420DC7}">
      <dgm:prSet/>
      <dgm:spPr/>
      <dgm:t>
        <a:bodyPr/>
        <a:lstStyle/>
        <a:p>
          <a:endParaRPr lang="en-US"/>
        </a:p>
      </dgm:t>
    </dgm:pt>
    <dgm:pt modelId="{D4CE998B-6EA2-4AEA-A160-C6E5F5BFF5CF}" type="sibTrans" cxnId="{A1948B16-3AD8-47E4-AE8E-2C7403420DC7}">
      <dgm:prSet/>
      <dgm:spPr/>
      <dgm:t>
        <a:bodyPr/>
        <a:lstStyle/>
        <a:p>
          <a:endParaRPr lang="en-US"/>
        </a:p>
      </dgm:t>
    </dgm:pt>
    <dgm:pt modelId="{7ACC82EC-3BC6-4E98-8328-4245ED751199}">
      <dgm:prSet custT="1"/>
      <dgm:spPr/>
      <dgm:t>
        <a:bodyPr/>
        <a:lstStyle/>
        <a:p>
          <a:r>
            <a:rPr lang="en-US" sz="900" dirty="0"/>
            <a:t>Structural Damage</a:t>
          </a:r>
        </a:p>
      </dgm:t>
    </dgm:pt>
    <dgm:pt modelId="{E1116F95-5526-4D4F-AE3A-C76BB3E64ED8}" type="parTrans" cxnId="{3CFDBEA4-4D3D-44B1-8310-4BADBFA83A36}">
      <dgm:prSet/>
      <dgm:spPr/>
      <dgm:t>
        <a:bodyPr/>
        <a:lstStyle/>
        <a:p>
          <a:endParaRPr lang="en-US"/>
        </a:p>
      </dgm:t>
    </dgm:pt>
    <dgm:pt modelId="{8B43FDC7-7487-4895-A216-C223028960BF}" type="sibTrans" cxnId="{3CFDBEA4-4D3D-44B1-8310-4BADBFA83A36}">
      <dgm:prSet/>
      <dgm:spPr/>
      <dgm:t>
        <a:bodyPr/>
        <a:lstStyle/>
        <a:p>
          <a:endParaRPr lang="en-US"/>
        </a:p>
      </dgm:t>
    </dgm:pt>
    <dgm:pt modelId="{1E67DB6E-810B-4A2F-909A-1FFFA7DCA0D9}">
      <dgm:prSet/>
      <dgm:spPr/>
      <dgm:t>
        <a:bodyPr/>
        <a:lstStyle/>
        <a:p>
          <a:r>
            <a:rPr lang="en-US" dirty="0"/>
            <a:t>Investigate and Enforce Solid Waste Violations</a:t>
          </a:r>
        </a:p>
      </dgm:t>
    </dgm:pt>
    <dgm:pt modelId="{A873916B-46D3-4531-8C47-E820E7F010E3}" type="parTrans" cxnId="{EF5BA3D2-50C3-4F11-8425-9C64CD1F004A}">
      <dgm:prSet/>
      <dgm:spPr/>
      <dgm:t>
        <a:bodyPr/>
        <a:lstStyle/>
        <a:p>
          <a:endParaRPr lang="en-US"/>
        </a:p>
      </dgm:t>
    </dgm:pt>
    <dgm:pt modelId="{49A763C1-43B6-40DF-8434-945FBCFDB0AF}" type="sibTrans" cxnId="{EF5BA3D2-50C3-4F11-8425-9C64CD1F004A}">
      <dgm:prSet/>
      <dgm:spPr/>
      <dgm:t>
        <a:bodyPr/>
        <a:lstStyle/>
        <a:p>
          <a:endParaRPr lang="en-US"/>
        </a:p>
      </dgm:t>
    </dgm:pt>
    <dgm:pt modelId="{B41AB950-D832-4EC8-90D9-5D44D0ADCF0D}" type="pres">
      <dgm:prSet presAssocID="{D569C36B-0D18-429D-A734-F6C31485425A}" presName="root" presStyleCnt="0">
        <dgm:presLayoutVars>
          <dgm:dir/>
          <dgm:resizeHandles val="exact"/>
        </dgm:presLayoutVars>
      </dgm:prSet>
      <dgm:spPr/>
      <dgm:t>
        <a:bodyPr/>
        <a:lstStyle/>
        <a:p>
          <a:endParaRPr lang="en-US"/>
        </a:p>
      </dgm:t>
    </dgm:pt>
    <dgm:pt modelId="{465BAB0A-84EB-423F-A85D-C690C04B85FF}" type="pres">
      <dgm:prSet presAssocID="{D66525BC-026E-4023-9F68-9D2FC93A34EF}" presName="compNode" presStyleCnt="0"/>
      <dgm:spPr/>
    </dgm:pt>
    <dgm:pt modelId="{CC42E522-923E-4D4F-9ABD-33D8DD4B2A9F}" type="pres">
      <dgm:prSet presAssocID="{D66525BC-026E-4023-9F68-9D2FC93A34EF}" presName="bgRect" presStyleLbl="bgShp" presStyleIdx="0" presStyleCnt="5"/>
      <dgm:spPr/>
    </dgm:pt>
    <dgm:pt modelId="{5A3EE835-F9C2-4E85-A904-98C8B13B5EA5}" type="pres">
      <dgm:prSet presAssocID="{D66525BC-026E-4023-9F68-9D2FC93A34EF}"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House"/>
        </a:ext>
      </dgm:extLst>
    </dgm:pt>
    <dgm:pt modelId="{42E0407A-76BC-479C-8264-16EE69BCDEC1}" type="pres">
      <dgm:prSet presAssocID="{D66525BC-026E-4023-9F68-9D2FC93A34EF}" presName="spaceRect" presStyleCnt="0"/>
      <dgm:spPr/>
    </dgm:pt>
    <dgm:pt modelId="{EC1EDE65-43EE-4C17-AC94-16A836EA3AF2}" type="pres">
      <dgm:prSet presAssocID="{D66525BC-026E-4023-9F68-9D2FC93A34EF}" presName="parTx" presStyleLbl="revTx" presStyleIdx="0" presStyleCnt="7">
        <dgm:presLayoutVars>
          <dgm:chMax val="0"/>
          <dgm:chPref val="0"/>
        </dgm:presLayoutVars>
      </dgm:prSet>
      <dgm:spPr/>
      <dgm:t>
        <a:bodyPr/>
        <a:lstStyle/>
        <a:p>
          <a:endParaRPr lang="en-US"/>
        </a:p>
      </dgm:t>
    </dgm:pt>
    <dgm:pt modelId="{05E469BF-FF81-41CD-9EC8-1BFAEF1DD9CB}" type="pres">
      <dgm:prSet presAssocID="{9AF7A837-A30F-4D92-9B60-A50E76A888AE}" presName="sibTrans" presStyleCnt="0"/>
      <dgm:spPr/>
    </dgm:pt>
    <dgm:pt modelId="{E8DAA5E4-540D-4FD8-A5E9-3662FA4A495D}" type="pres">
      <dgm:prSet presAssocID="{73917524-CD2C-4263-B67F-009365A1415E}" presName="compNode" presStyleCnt="0"/>
      <dgm:spPr/>
    </dgm:pt>
    <dgm:pt modelId="{E99677D4-54EA-4CE9-BB8E-30CED18A81FB}" type="pres">
      <dgm:prSet presAssocID="{73917524-CD2C-4263-B67F-009365A1415E}" presName="bgRect" presStyleLbl="bgShp" presStyleIdx="1" presStyleCnt="5"/>
      <dgm:spPr/>
    </dgm:pt>
    <dgm:pt modelId="{113AB063-C7EA-4654-8504-35E472864EC6}" type="pres">
      <dgm:prSet presAssocID="{73917524-CD2C-4263-B67F-009365A1415E}"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agnifying glass"/>
        </a:ext>
      </dgm:extLst>
    </dgm:pt>
    <dgm:pt modelId="{FED5B1EA-5778-4791-91EB-71875316403D}" type="pres">
      <dgm:prSet presAssocID="{73917524-CD2C-4263-B67F-009365A1415E}" presName="spaceRect" presStyleCnt="0"/>
      <dgm:spPr/>
    </dgm:pt>
    <dgm:pt modelId="{02D1A706-CC07-4500-A852-2FBE851CA945}" type="pres">
      <dgm:prSet presAssocID="{73917524-CD2C-4263-B67F-009365A1415E}" presName="parTx" presStyleLbl="revTx" presStyleIdx="1" presStyleCnt="7">
        <dgm:presLayoutVars>
          <dgm:chMax val="0"/>
          <dgm:chPref val="0"/>
        </dgm:presLayoutVars>
      </dgm:prSet>
      <dgm:spPr/>
      <dgm:t>
        <a:bodyPr/>
        <a:lstStyle/>
        <a:p>
          <a:endParaRPr lang="en-US"/>
        </a:p>
      </dgm:t>
    </dgm:pt>
    <dgm:pt modelId="{36C39AE2-024E-4B38-B4F4-A0ABB43FACF4}" type="pres">
      <dgm:prSet presAssocID="{46D9FA4F-2E87-4E0B-829C-B70B0586CADA}" presName="sibTrans" presStyleCnt="0"/>
      <dgm:spPr/>
    </dgm:pt>
    <dgm:pt modelId="{F8B54DDF-0FDC-4FAE-8B79-809CCEF83193}" type="pres">
      <dgm:prSet presAssocID="{466287BA-8563-4F12-85DE-020A7010D139}" presName="compNode" presStyleCnt="0"/>
      <dgm:spPr/>
    </dgm:pt>
    <dgm:pt modelId="{75202B96-1312-4171-9B74-2A726C99AF47}" type="pres">
      <dgm:prSet presAssocID="{466287BA-8563-4F12-85DE-020A7010D139}" presName="bgRect" presStyleLbl="bgShp" presStyleIdx="2" presStyleCnt="5"/>
      <dgm:spPr/>
    </dgm:pt>
    <dgm:pt modelId="{BB60521A-9086-44B1-BF73-BB256645AF9B}" type="pres">
      <dgm:prSet presAssocID="{466287BA-8563-4F12-85DE-020A7010D139}"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Fire"/>
        </a:ext>
      </dgm:extLst>
    </dgm:pt>
    <dgm:pt modelId="{92488924-8028-47DF-98D3-4F71A9D88D00}" type="pres">
      <dgm:prSet presAssocID="{466287BA-8563-4F12-85DE-020A7010D139}" presName="spaceRect" presStyleCnt="0"/>
      <dgm:spPr/>
    </dgm:pt>
    <dgm:pt modelId="{3C3491D0-A579-468A-BE26-364F1D2CBEE6}" type="pres">
      <dgm:prSet presAssocID="{466287BA-8563-4F12-85DE-020A7010D139}" presName="parTx" presStyleLbl="revTx" presStyleIdx="2" presStyleCnt="7">
        <dgm:presLayoutVars>
          <dgm:chMax val="0"/>
          <dgm:chPref val="0"/>
        </dgm:presLayoutVars>
      </dgm:prSet>
      <dgm:spPr/>
      <dgm:t>
        <a:bodyPr/>
        <a:lstStyle/>
        <a:p>
          <a:endParaRPr lang="en-US"/>
        </a:p>
      </dgm:t>
    </dgm:pt>
    <dgm:pt modelId="{5DEADA4E-5D45-44CC-9B02-7C7744D0F9B6}" type="pres">
      <dgm:prSet presAssocID="{466287BA-8563-4F12-85DE-020A7010D139}" presName="desTx" presStyleLbl="revTx" presStyleIdx="3" presStyleCnt="7">
        <dgm:presLayoutVars/>
      </dgm:prSet>
      <dgm:spPr/>
      <dgm:t>
        <a:bodyPr/>
        <a:lstStyle/>
        <a:p>
          <a:endParaRPr lang="en-US"/>
        </a:p>
      </dgm:t>
    </dgm:pt>
    <dgm:pt modelId="{2A932BF3-4D22-4D72-BD7D-D557C9DF650B}" type="pres">
      <dgm:prSet presAssocID="{06F9F460-5B1B-4410-8611-547920C88C62}" presName="sibTrans" presStyleCnt="0"/>
      <dgm:spPr/>
    </dgm:pt>
    <dgm:pt modelId="{EE5A9F01-9916-4313-80F5-34E4EC1CA67C}" type="pres">
      <dgm:prSet presAssocID="{3D0E6321-640A-49B6-BED6-18F8A838D7A8}" presName="compNode" presStyleCnt="0"/>
      <dgm:spPr/>
    </dgm:pt>
    <dgm:pt modelId="{6C87D39A-6DDA-411D-87E4-7ABC0EEFBE6A}" type="pres">
      <dgm:prSet presAssocID="{3D0E6321-640A-49B6-BED6-18F8A838D7A8}" presName="bgRect" presStyleLbl="bgShp" presStyleIdx="3" presStyleCnt="5"/>
      <dgm:spPr/>
    </dgm:pt>
    <dgm:pt modelId="{A8061700-9B89-47C8-8892-7FFB62C41B31}" type="pres">
      <dgm:prSet presAssocID="{3D0E6321-640A-49B6-BED6-18F8A838D7A8}"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Warning"/>
        </a:ext>
      </dgm:extLst>
    </dgm:pt>
    <dgm:pt modelId="{27335DA9-692D-44F5-AB93-FB7AC656EAD7}" type="pres">
      <dgm:prSet presAssocID="{3D0E6321-640A-49B6-BED6-18F8A838D7A8}" presName="spaceRect" presStyleCnt="0"/>
      <dgm:spPr/>
    </dgm:pt>
    <dgm:pt modelId="{C8C2AFB3-C9CD-45B3-AB99-1841D9AECDB6}" type="pres">
      <dgm:prSet presAssocID="{3D0E6321-640A-49B6-BED6-18F8A838D7A8}" presName="parTx" presStyleLbl="revTx" presStyleIdx="4" presStyleCnt="7">
        <dgm:presLayoutVars>
          <dgm:chMax val="0"/>
          <dgm:chPref val="0"/>
        </dgm:presLayoutVars>
      </dgm:prSet>
      <dgm:spPr/>
      <dgm:t>
        <a:bodyPr/>
        <a:lstStyle/>
        <a:p>
          <a:endParaRPr lang="en-US"/>
        </a:p>
      </dgm:t>
    </dgm:pt>
    <dgm:pt modelId="{20EDD18F-9723-4964-9F2C-633DBB879DA7}" type="pres">
      <dgm:prSet presAssocID="{3D0E6321-640A-49B6-BED6-18F8A838D7A8}" presName="desTx" presStyleLbl="revTx" presStyleIdx="5" presStyleCnt="7">
        <dgm:presLayoutVars/>
      </dgm:prSet>
      <dgm:spPr/>
      <dgm:t>
        <a:bodyPr/>
        <a:lstStyle/>
        <a:p>
          <a:endParaRPr lang="en-US"/>
        </a:p>
      </dgm:t>
    </dgm:pt>
    <dgm:pt modelId="{5260CCAE-B0FA-42B2-8525-FCEA9E097EF0}" type="pres">
      <dgm:prSet presAssocID="{F5F017BC-31EF-4287-AD77-E588778CAD01}" presName="sibTrans" presStyleCnt="0"/>
      <dgm:spPr/>
    </dgm:pt>
    <dgm:pt modelId="{B6CB0DAC-34C9-44F0-838A-8E9E89C86672}" type="pres">
      <dgm:prSet presAssocID="{1E67DB6E-810B-4A2F-909A-1FFFA7DCA0D9}" presName="compNode" presStyleCnt="0"/>
      <dgm:spPr/>
    </dgm:pt>
    <dgm:pt modelId="{B09ECEB3-041A-4DED-B00F-D79B683AB90E}" type="pres">
      <dgm:prSet presAssocID="{1E67DB6E-810B-4A2F-909A-1FFFA7DCA0D9}" presName="bgRect" presStyleLbl="bgShp" presStyleIdx="4" presStyleCnt="5"/>
      <dgm:spPr/>
    </dgm:pt>
    <dgm:pt modelId="{D5B89980-5128-4536-8EAE-EE493B38A143}" type="pres">
      <dgm:prSet presAssocID="{1E67DB6E-810B-4A2F-909A-1FFFA7DCA0D9}"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Garbage"/>
        </a:ext>
      </dgm:extLst>
    </dgm:pt>
    <dgm:pt modelId="{31C43657-C1D2-401A-9136-F5D9CBC53625}" type="pres">
      <dgm:prSet presAssocID="{1E67DB6E-810B-4A2F-909A-1FFFA7DCA0D9}" presName="spaceRect" presStyleCnt="0"/>
      <dgm:spPr/>
    </dgm:pt>
    <dgm:pt modelId="{B9029BC7-39D9-4207-BB22-83FFDA093BC0}" type="pres">
      <dgm:prSet presAssocID="{1E67DB6E-810B-4A2F-909A-1FFFA7DCA0D9}" presName="parTx" presStyleLbl="revTx" presStyleIdx="6" presStyleCnt="7">
        <dgm:presLayoutVars>
          <dgm:chMax val="0"/>
          <dgm:chPref val="0"/>
        </dgm:presLayoutVars>
      </dgm:prSet>
      <dgm:spPr/>
      <dgm:t>
        <a:bodyPr/>
        <a:lstStyle/>
        <a:p>
          <a:endParaRPr lang="en-US"/>
        </a:p>
      </dgm:t>
    </dgm:pt>
  </dgm:ptLst>
  <dgm:cxnLst>
    <dgm:cxn modelId="{3CFDBEA4-4D3D-44B1-8310-4BADBFA83A36}" srcId="{3D0E6321-640A-49B6-BED6-18F8A838D7A8}" destId="{7ACC82EC-3BC6-4E98-8328-4245ED751199}" srcOrd="3" destOrd="0" parTransId="{E1116F95-5526-4D4F-AE3A-C76BB3E64ED8}" sibTransId="{8B43FDC7-7487-4895-A216-C223028960BF}"/>
    <dgm:cxn modelId="{50CC1CE2-C9BF-4A9A-8B3D-98AF0F7DA393}" srcId="{3D0E6321-640A-49B6-BED6-18F8A838D7A8}" destId="{2C143D17-DD66-4A2D-9782-0C9B1C9F3B90}" srcOrd="0" destOrd="0" parTransId="{5E448BBE-1537-474B-9B14-99E5A585013E}" sibTransId="{A0E86C0F-8EBE-45CD-8132-BACBF4F77281}"/>
    <dgm:cxn modelId="{BF5AD5EC-36D8-4DD5-8E20-9D4A08CEA182}" type="presOf" srcId="{73917524-CD2C-4263-B67F-009365A1415E}" destId="{02D1A706-CC07-4500-A852-2FBE851CA945}" srcOrd="0" destOrd="0" presId="urn:microsoft.com/office/officeart/2018/2/layout/IconVerticalSolidList"/>
    <dgm:cxn modelId="{104A75DD-7AEF-4EBC-AB4A-E7E3C7485EDC}" srcId="{466287BA-8563-4F12-85DE-020A7010D139}" destId="{A510C66B-C872-4F58-A09A-54FB4C824791}" srcOrd="0" destOrd="0" parTransId="{BBF4FFB8-C2D7-43D9-910E-72A53D54CA75}" sibTransId="{00859B25-147B-4613-959B-C97A556CD8C9}"/>
    <dgm:cxn modelId="{BF9D04DD-DA76-4959-A661-4E3D91AF1055}" type="presOf" srcId="{E563DC2A-6AA7-468D-8E66-A8E471B65604}" destId="{5DEADA4E-5D45-44CC-9B02-7C7744D0F9B6}" srcOrd="0" destOrd="1" presId="urn:microsoft.com/office/officeart/2018/2/layout/IconVerticalSolidList"/>
    <dgm:cxn modelId="{4F12E62C-8395-4F33-980F-AF4A3F7956AE}" type="presOf" srcId="{6DC6D022-FA15-4CBD-8A7C-FC9E59483868}" destId="{20EDD18F-9723-4964-9F2C-633DBB879DA7}" srcOrd="0" destOrd="2" presId="urn:microsoft.com/office/officeart/2018/2/layout/IconVerticalSolidList"/>
    <dgm:cxn modelId="{87B53F0B-383A-4919-9DDF-9869FB7E5D39}" srcId="{D569C36B-0D18-429D-A734-F6C31485425A}" destId="{466287BA-8563-4F12-85DE-020A7010D139}" srcOrd="2" destOrd="0" parTransId="{AF7DD1AC-34B6-46FC-AA1A-9AFB1EBF7527}" sibTransId="{06F9F460-5B1B-4410-8611-547920C88C62}"/>
    <dgm:cxn modelId="{F992CD24-28C8-4648-8745-9E94F1ABFBA2}" type="presOf" srcId="{4E6A7436-71E4-4ECB-A952-E57CEFCEBE02}" destId="{20EDD18F-9723-4964-9F2C-633DBB879DA7}" srcOrd="0" destOrd="1" presId="urn:microsoft.com/office/officeart/2018/2/layout/IconVerticalSolidList"/>
    <dgm:cxn modelId="{A1948B16-3AD8-47E4-AE8E-2C7403420DC7}" srcId="{3D0E6321-640A-49B6-BED6-18F8A838D7A8}" destId="{6DC6D022-FA15-4CBD-8A7C-FC9E59483868}" srcOrd="2" destOrd="0" parTransId="{F0757097-0E7F-4BF8-9D5C-E11FA48E34E4}" sibTransId="{D4CE998B-6EA2-4AEA-A160-C6E5F5BFF5CF}"/>
    <dgm:cxn modelId="{69F0ADBA-B2D2-4EA5-B2D3-36491A1E132F}" type="presOf" srcId="{D66525BC-026E-4023-9F68-9D2FC93A34EF}" destId="{EC1EDE65-43EE-4C17-AC94-16A836EA3AF2}" srcOrd="0" destOrd="0" presId="urn:microsoft.com/office/officeart/2018/2/layout/IconVerticalSolidList"/>
    <dgm:cxn modelId="{9E78F03F-7A5A-460B-B4F4-F70B792B3163}" type="presOf" srcId="{1E67DB6E-810B-4A2F-909A-1FFFA7DCA0D9}" destId="{B9029BC7-39D9-4207-BB22-83FFDA093BC0}" srcOrd="0" destOrd="0" presId="urn:microsoft.com/office/officeart/2018/2/layout/IconVerticalSolidList"/>
    <dgm:cxn modelId="{8B5D1481-F381-42FD-B6C1-A7F6C6672560}" srcId="{D569C36B-0D18-429D-A734-F6C31485425A}" destId="{D66525BC-026E-4023-9F68-9D2FC93A34EF}" srcOrd="0" destOrd="0" parTransId="{0E326345-E142-40E9-9791-13005B06B298}" sibTransId="{9AF7A837-A30F-4D92-9B60-A50E76A888AE}"/>
    <dgm:cxn modelId="{AA176257-047B-4120-81FD-121B6DD15078}" type="presOf" srcId="{A510C66B-C872-4F58-A09A-54FB4C824791}" destId="{5DEADA4E-5D45-44CC-9B02-7C7744D0F9B6}" srcOrd="0" destOrd="0" presId="urn:microsoft.com/office/officeart/2018/2/layout/IconVerticalSolidList"/>
    <dgm:cxn modelId="{E4588BEE-AE82-42EC-B362-16204D474A16}" srcId="{D569C36B-0D18-429D-A734-F6C31485425A}" destId="{73917524-CD2C-4263-B67F-009365A1415E}" srcOrd="1" destOrd="0" parTransId="{90C1572F-95F9-482E-89BF-8B095F42F6F5}" sibTransId="{46D9FA4F-2E87-4E0B-829C-B70B0586CADA}"/>
    <dgm:cxn modelId="{49D08337-D8DA-475F-8381-FB26806AA2DD}" type="presOf" srcId="{466287BA-8563-4F12-85DE-020A7010D139}" destId="{3C3491D0-A579-468A-BE26-364F1D2CBEE6}" srcOrd="0" destOrd="0" presId="urn:microsoft.com/office/officeart/2018/2/layout/IconVerticalSolidList"/>
    <dgm:cxn modelId="{5480F3B2-23C4-417A-83D0-0EAA90D090C2}" srcId="{D569C36B-0D18-429D-A734-F6C31485425A}" destId="{3D0E6321-640A-49B6-BED6-18F8A838D7A8}" srcOrd="3" destOrd="0" parTransId="{B8E054B6-3ED3-4A08-BBF1-0044CC66A264}" sibTransId="{F5F017BC-31EF-4287-AD77-E588778CAD01}"/>
    <dgm:cxn modelId="{08EF49CC-346D-4DE2-8AA2-63286A8055A0}" srcId="{466287BA-8563-4F12-85DE-020A7010D139}" destId="{E563DC2A-6AA7-468D-8E66-A8E471B65604}" srcOrd="1" destOrd="0" parTransId="{19EFA691-4E0D-4669-ADCB-B7CF9CD8BE77}" sibTransId="{CBF215C8-77A2-4040-8615-C447135FA1F9}"/>
    <dgm:cxn modelId="{4A8736CC-6178-49AB-9C1D-A133B1DC0CBC}" type="presOf" srcId="{2C143D17-DD66-4A2D-9782-0C9B1C9F3B90}" destId="{20EDD18F-9723-4964-9F2C-633DBB879DA7}" srcOrd="0" destOrd="0" presId="urn:microsoft.com/office/officeart/2018/2/layout/IconVerticalSolidList"/>
    <dgm:cxn modelId="{EF5BA3D2-50C3-4F11-8425-9C64CD1F004A}" srcId="{D569C36B-0D18-429D-A734-F6C31485425A}" destId="{1E67DB6E-810B-4A2F-909A-1FFFA7DCA0D9}" srcOrd="4" destOrd="0" parTransId="{A873916B-46D3-4531-8C47-E820E7F010E3}" sibTransId="{49A763C1-43B6-40DF-8434-945FBCFDB0AF}"/>
    <dgm:cxn modelId="{F2F8394E-0A2F-4401-AB6C-74614C2AEA6D}" type="presOf" srcId="{7ACC82EC-3BC6-4E98-8328-4245ED751199}" destId="{20EDD18F-9723-4964-9F2C-633DBB879DA7}" srcOrd="0" destOrd="3" presId="urn:microsoft.com/office/officeart/2018/2/layout/IconVerticalSolidList"/>
    <dgm:cxn modelId="{B92FF8FF-3E77-4ED7-81F0-42FE99B46C73}" srcId="{3D0E6321-640A-49B6-BED6-18F8A838D7A8}" destId="{4E6A7436-71E4-4ECB-A952-E57CEFCEBE02}" srcOrd="1" destOrd="0" parTransId="{7BAE0D31-C294-444B-AC96-C29A7EAE38B4}" sibTransId="{810F5050-3D97-4B81-A193-9F788C596CA9}"/>
    <dgm:cxn modelId="{A0B2484D-8BBE-4D7E-B080-EA86F3B5CE03}" type="presOf" srcId="{D569C36B-0D18-429D-A734-F6C31485425A}" destId="{B41AB950-D832-4EC8-90D9-5D44D0ADCF0D}" srcOrd="0" destOrd="0" presId="urn:microsoft.com/office/officeart/2018/2/layout/IconVerticalSolidList"/>
    <dgm:cxn modelId="{928ABC44-37A9-43E9-BFB9-5CDA401019D9}" type="presOf" srcId="{3D0E6321-640A-49B6-BED6-18F8A838D7A8}" destId="{C8C2AFB3-C9CD-45B3-AB99-1841D9AECDB6}" srcOrd="0" destOrd="0" presId="urn:microsoft.com/office/officeart/2018/2/layout/IconVerticalSolidList"/>
    <dgm:cxn modelId="{E17C625E-F59D-4785-9F52-63883DE8FBDB}" type="presParOf" srcId="{B41AB950-D832-4EC8-90D9-5D44D0ADCF0D}" destId="{465BAB0A-84EB-423F-A85D-C690C04B85FF}" srcOrd="0" destOrd="0" presId="urn:microsoft.com/office/officeart/2018/2/layout/IconVerticalSolidList"/>
    <dgm:cxn modelId="{AE6D0D83-C483-4047-9B4C-21E6800706EB}" type="presParOf" srcId="{465BAB0A-84EB-423F-A85D-C690C04B85FF}" destId="{CC42E522-923E-4D4F-9ABD-33D8DD4B2A9F}" srcOrd="0" destOrd="0" presId="urn:microsoft.com/office/officeart/2018/2/layout/IconVerticalSolidList"/>
    <dgm:cxn modelId="{EBFFDC25-F6ED-41E2-95F6-6B89D70273DF}" type="presParOf" srcId="{465BAB0A-84EB-423F-A85D-C690C04B85FF}" destId="{5A3EE835-F9C2-4E85-A904-98C8B13B5EA5}" srcOrd="1" destOrd="0" presId="urn:microsoft.com/office/officeart/2018/2/layout/IconVerticalSolidList"/>
    <dgm:cxn modelId="{16865142-1595-443D-92CE-947D113B808D}" type="presParOf" srcId="{465BAB0A-84EB-423F-A85D-C690C04B85FF}" destId="{42E0407A-76BC-479C-8264-16EE69BCDEC1}" srcOrd="2" destOrd="0" presId="urn:microsoft.com/office/officeart/2018/2/layout/IconVerticalSolidList"/>
    <dgm:cxn modelId="{A7D4075C-E026-4E34-8732-E2AD464F157D}" type="presParOf" srcId="{465BAB0A-84EB-423F-A85D-C690C04B85FF}" destId="{EC1EDE65-43EE-4C17-AC94-16A836EA3AF2}" srcOrd="3" destOrd="0" presId="urn:microsoft.com/office/officeart/2018/2/layout/IconVerticalSolidList"/>
    <dgm:cxn modelId="{DC851616-A2E4-4D7D-824A-4CCF1E02D962}" type="presParOf" srcId="{B41AB950-D832-4EC8-90D9-5D44D0ADCF0D}" destId="{05E469BF-FF81-41CD-9EC8-1BFAEF1DD9CB}" srcOrd="1" destOrd="0" presId="urn:microsoft.com/office/officeart/2018/2/layout/IconVerticalSolidList"/>
    <dgm:cxn modelId="{F52C4B77-0D4B-4921-B757-3624A6AEB3F2}" type="presParOf" srcId="{B41AB950-D832-4EC8-90D9-5D44D0ADCF0D}" destId="{E8DAA5E4-540D-4FD8-A5E9-3662FA4A495D}" srcOrd="2" destOrd="0" presId="urn:microsoft.com/office/officeart/2018/2/layout/IconVerticalSolidList"/>
    <dgm:cxn modelId="{248745FF-E43F-4730-B5E3-15E958C1CE2B}" type="presParOf" srcId="{E8DAA5E4-540D-4FD8-A5E9-3662FA4A495D}" destId="{E99677D4-54EA-4CE9-BB8E-30CED18A81FB}" srcOrd="0" destOrd="0" presId="urn:microsoft.com/office/officeart/2018/2/layout/IconVerticalSolidList"/>
    <dgm:cxn modelId="{68E84DD8-B1B2-4416-A21E-C3EA001F7918}" type="presParOf" srcId="{E8DAA5E4-540D-4FD8-A5E9-3662FA4A495D}" destId="{113AB063-C7EA-4654-8504-35E472864EC6}" srcOrd="1" destOrd="0" presId="urn:microsoft.com/office/officeart/2018/2/layout/IconVerticalSolidList"/>
    <dgm:cxn modelId="{9C6252D5-DF89-4ED1-A913-E70F03183417}" type="presParOf" srcId="{E8DAA5E4-540D-4FD8-A5E9-3662FA4A495D}" destId="{FED5B1EA-5778-4791-91EB-71875316403D}" srcOrd="2" destOrd="0" presId="urn:microsoft.com/office/officeart/2018/2/layout/IconVerticalSolidList"/>
    <dgm:cxn modelId="{BC9202ED-E302-4212-A90F-D369395EF13E}" type="presParOf" srcId="{E8DAA5E4-540D-4FD8-A5E9-3662FA4A495D}" destId="{02D1A706-CC07-4500-A852-2FBE851CA945}" srcOrd="3" destOrd="0" presId="urn:microsoft.com/office/officeart/2018/2/layout/IconVerticalSolidList"/>
    <dgm:cxn modelId="{97CBD1C1-AD42-4DC5-BFD4-07092FC7F7B4}" type="presParOf" srcId="{B41AB950-D832-4EC8-90D9-5D44D0ADCF0D}" destId="{36C39AE2-024E-4B38-B4F4-A0ABB43FACF4}" srcOrd="3" destOrd="0" presId="urn:microsoft.com/office/officeart/2018/2/layout/IconVerticalSolidList"/>
    <dgm:cxn modelId="{2529314F-9BB1-4C27-BFC6-C09CCD92354B}" type="presParOf" srcId="{B41AB950-D832-4EC8-90D9-5D44D0ADCF0D}" destId="{F8B54DDF-0FDC-4FAE-8B79-809CCEF83193}" srcOrd="4" destOrd="0" presId="urn:microsoft.com/office/officeart/2018/2/layout/IconVerticalSolidList"/>
    <dgm:cxn modelId="{405DB7DF-9227-4A8B-A474-BA4094B0D384}" type="presParOf" srcId="{F8B54DDF-0FDC-4FAE-8B79-809CCEF83193}" destId="{75202B96-1312-4171-9B74-2A726C99AF47}" srcOrd="0" destOrd="0" presId="urn:microsoft.com/office/officeart/2018/2/layout/IconVerticalSolidList"/>
    <dgm:cxn modelId="{AC801165-98DA-44D4-B767-ED715E8F865F}" type="presParOf" srcId="{F8B54DDF-0FDC-4FAE-8B79-809CCEF83193}" destId="{BB60521A-9086-44B1-BF73-BB256645AF9B}" srcOrd="1" destOrd="0" presId="urn:microsoft.com/office/officeart/2018/2/layout/IconVerticalSolidList"/>
    <dgm:cxn modelId="{B2498070-B9EA-45B5-867A-8E173C9996B4}" type="presParOf" srcId="{F8B54DDF-0FDC-4FAE-8B79-809CCEF83193}" destId="{92488924-8028-47DF-98D3-4F71A9D88D00}" srcOrd="2" destOrd="0" presId="urn:microsoft.com/office/officeart/2018/2/layout/IconVerticalSolidList"/>
    <dgm:cxn modelId="{1753AB4B-6D6C-4246-832A-B2CAC5520070}" type="presParOf" srcId="{F8B54DDF-0FDC-4FAE-8B79-809CCEF83193}" destId="{3C3491D0-A579-468A-BE26-364F1D2CBEE6}" srcOrd="3" destOrd="0" presId="urn:microsoft.com/office/officeart/2018/2/layout/IconVerticalSolidList"/>
    <dgm:cxn modelId="{B6AF6BAE-3F86-41CA-9F3C-068E91E0F144}" type="presParOf" srcId="{F8B54DDF-0FDC-4FAE-8B79-809CCEF83193}" destId="{5DEADA4E-5D45-44CC-9B02-7C7744D0F9B6}" srcOrd="4" destOrd="0" presId="urn:microsoft.com/office/officeart/2018/2/layout/IconVerticalSolidList"/>
    <dgm:cxn modelId="{D7A4FA7B-0B24-4A93-A4FF-FFEA12EC7A9C}" type="presParOf" srcId="{B41AB950-D832-4EC8-90D9-5D44D0ADCF0D}" destId="{2A932BF3-4D22-4D72-BD7D-D557C9DF650B}" srcOrd="5" destOrd="0" presId="urn:microsoft.com/office/officeart/2018/2/layout/IconVerticalSolidList"/>
    <dgm:cxn modelId="{90FFD42D-49C9-468B-B4AC-5DCC42D41E4D}" type="presParOf" srcId="{B41AB950-D832-4EC8-90D9-5D44D0ADCF0D}" destId="{EE5A9F01-9916-4313-80F5-34E4EC1CA67C}" srcOrd="6" destOrd="0" presId="urn:microsoft.com/office/officeart/2018/2/layout/IconVerticalSolidList"/>
    <dgm:cxn modelId="{8A1C91F3-D795-4A93-8307-F9ABEB54F541}" type="presParOf" srcId="{EE5A9F01-9916-4313-80F5-34E4EC1CA67C}" destId="{6C87D39A-6DDA-411D-87E4-7ABC0EEFBE6A}" srcOrd="0" destOrd="0" presId="urn:microsoft.com/office/officeart/2018/2/layout/IconVerticalSolidList"/>
    <dgm:cxn modelId="{88E3094E-D470-4EAF-BBE2-382B8ED76353}" type="presParOf" srcId="{EE5A9F01-9916-4313-80F5-34E4EC1CA67C}" destId="{A8061700-9B89-47C8-8892-7FFB62C41B31}" srcOrd="1" destOrd="0" presId="urn:microsoft.com/office/officeart/2018/2/layout/IconVerticalSolidList"/>
    <dgm:cxn modelId="{873A1FE1-BE98-4EE9-B61B-AB66D209ACB5}" type="presParOf" srcId="{EE5A9F01-9916-4313-80F5-34E4EC1CA67C}" destId="{27335DA9-692D-44F5-AB93-FB7AC656EAD7}" srcOrd="2" destOrd="0" presId="urn:microsoft.com/office/officeart/2018/2/layout/IconVerticalSolidList"/>
    <dgm:cxn modelId="{5AA835FE-BDEE-4AF0-A3A0-8AA2FC60C021}" type="presParOf" srcId="{EE5A9F01-9916-4313-80F5-34E4EC1CA67C}" destId="{C8C2AFB3-C9CD-45B3-AB99-1841D9AECDB6}" srcOrd="3" destOrd="0" presId="urn:microsoft.com/office/officeart/2018/2/layout/IconVerticalSolidList"/>
    <dgm:cxn modelId="{74FD514B-1F19-4363-8490-292D5D2CCFE0}" type="presParOf" srcId="{EE5A9F01-9916-4313-80F5-34E4EC1CA67C}" destId="{20EDD18F-9723-4964-9F2C-633DBB879DA7}" srcOrd="4" destOrd="0" presId="urn:microsoft.com/office/officeart/2018/2/layout/IconVerticalSolidList"/>
    <dgm:cxn modelId="{B93CF4E3-9F09-48B1-97BE-2101CDD76BA0}" type="presParOf" srcId="{B41AB950-D832-4EC8-90D9-5D44D0ADCF0D}" destId="{5260CCAE-B0FA-42B2-8525-FCEA9E097EF0}" srcOrd="7" destOrd="0" presId="urn:microsoft.com/office/officeart/2018/2/layout/IconVerticalSolidList"/>
    <dgm:cxn modelId="{824098E1-597C-4BA5-ADD5-931B56ACCBAB}" type="presParOf" srcId="{B41AB950-D832-4EC8-90D9-5D44D0ADCF0D}" destId="{B6CB0DAC-34C9-44F0-838A-8E9E89C86672}" srcOrd="8" destOrd="0" presId="urn:microsoft.com/office/officeart/2018/2/layout/IconVerticalSolidList"/>
    <dgm:cxn modelId="{470999D7-0E2D-4086-8634-0B9610A2208C}" type="presParOf" srcId="{B6CB0DAC-34C9-44F0-838A-8E9E89C86672}" destId="{B09ECEB3-041A-4DED-B00F-D79B683AB90E}" srcOrd="0" destOrd="0" presId="urn:microsoft.com/office/officeart/2018/2/layout/IconVerticalSolidList"/>
    <dgm:cxn modelId="{C6EDDF5E-98E1-49D8-B668-DF78FAF2A6BF}" type="presParOf" srcId="{B6CB0DAC-34C9-44F0-838A-8E9E89C86672}" destId="{D5B89980-5128-4536-8EAE-EE493B38A143}" srcOrd="1" destOrd="0" presId="urn:microsoft.com/office/officeart/2018/2/layout/IconVerticalSolidList"/>
    <dgm:cxn modelId="{919AFB46-4C3D-41CD-B65B-BB6D6A9CB804}" type="presParOf" srcId="{B6CB0DAC-34C9-44F0-838A-8E9E89C86672}" destId="{31C43657-C1D2-401A-9136-F5D9CBC53625}" srcOrd="2" destOrd="0" presId="urn:microsoft.com/office/officeart/2018/2/layout/IconVerticalSolidList"/>
    <dgm:cxn modelId="{A3D390DD-F9DA-4517-AAEB-56A5C9912212}" type="presParOf" srcId="{B6CB0DAC-34C9-44F0-838A-8E9E89C86672}" destId="{B9029BC7-39D9-4207-BB22-83FFDA093B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2E522-923E-4D4F-9ABD-33D8DD4B2A9F}">
      <dsp:nvSpPr>
        <dsp:cNvPr id="0" name=""/>
        <dsp:cNvSpPr/>
      </dsp:nvSpPr>
      <dsp:spPr>
        <a:xfrm>
          <a:off x="0" y="6454"/>
          <a:ext cx="4802995" cy="84574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3EE835-F9C2-4E85-A904-98C8B13B5EA5}">
      <dsp:nvSpPr>
        <dsp:cNvPr id="0" name=""/>
        <dsp:cNvSpPr/>
      </dsp:nvSpPr>
      <dsp:spPr>
        <a:xfrm>
          <a:off x="255839" y="196748"/>
          <a:ext cx="465162" cy="4651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1EDE65-43EE-4C17-AC94-16A836EA3AF2}">
      <dsp:nvSpPr>
        <dsp:cNvPr id="0" name=""/>
        <dsp:cNvSpPr/>
      </dsp:nvSpPr>
      <dsp:spPr>
        <a:xfrm>
          <a:off x="976841" y="6454"/>
          <a:ext cx="3825198" cy="84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9" tIns="89509" rIns="89509" bIns="89509" numCol="1" spcCol="1270" anchor="ctr" anchorCtr="0">
          <a:noAutofit/>
        </a:bodyPr>
        <a:lstStyle/>
        <a:p>
          <a:pPr lvl="0" algn="l" defTabSz="844550">
            <a:lnSpc>
              <a:spcPct val="90000"/>
            </a:lnSpc>
            <a:spcBef>
              <a:spcPct val="0"/>
            </a:spcBef>
            <a:spcAft>
              <a:spcPct val="35000"/>
            </a:spcAft>
          </a:pPr>
          <a:r>
            <a:rPr lang="en-US" sz="1900" kern="1200"/>
            <a:t>Inspect all rental housing</a:t>
          </a:r>
        </a:p>
      </dsp:txBody>
      <dsp:txXfrm>
        <a:off x="976841" y="6454"/>
        <a:ext cx="3825198" cy="845749"/>
      </dsp:txXfrm>
    </dsp:sp>
    <dsp:sp modelId="{E99677D4-54EA-4CE9-BB8E-30CED18A81FB}">
      <dsp:nvSpPr>
        <dsp:cNvPr id="0" name=""/>
        <dsp:cNvSpPr/>
      </dsp:nvSpPr>
      <dsp:spPr>
        <a:xfrm>
          <a:off x="0" y="1063642"/>
          <a:ext cx="4802995" cy="84574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3AB063-C7EA-4654-8504-35E472864EC6}">
      <dsp:nvSpPr>
        <dsp:cNvPr id="0" name=""/>
        <dsp:cNvSpPr/>
      </dsp:nvSpPr>
      <dsp:spPr>
        <a:xfrm>
          <a:off x="255839" y="1253935"/>
          <a:ext cx="465162" cy="4651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D1A706-CC07-4500-A852-2FBE851CA945}">
      <dsp:nvSpPr>
        <dsp:cNvPr id="0" name=""/>
        <dsp:cNvSpPr/>
      </dsp:nvSpPr>
      <dsp:spPr>
        <a:xfrm>
          <a:off x="976841" y="1063642"/>
          <a:ext cx="3825198" cy="84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9" tIns="89509" rIns="89509" bIns="89509" numCol="1" spcCol="1270" anchor="ctr" anchorCtr="0">
          <a:noAutofit/>
        </a:bodyPr>
        <a:lstStyle/>
        <a:p>
          <a:pPr lvl="0" algn="l" defTabSz="844550">
            <a:lnSpc>
              <a:spcPct val="90000"/>
            </a:lnSpc>
            <a:spcBef>
              <a:spcPct val="0"/>
            </a:spcBef>
            <a:spcAft>
              <a:spcPct val="35000"/>
            </a:spcAft>
          </a:pPr>
          <a:r>
            <a:rPr lang="en-US" sz="1900" kern="1200"/>
            <a:t>Investigate Unlicensed Rental Properties</a:t>
          </a:r>
        </a:p>
      </dsp:txBody>
      <dsp:txXfrm>
        <a:off x="976841" y="1063642"/>
        <a:ext cx="3825198" cy="845749"/>
      </dsp:txXfrm>
    </dsp:sp>
    <dsp:sp modelId="{75202B96-1312-4171-9B74-2A726C99AF47}">
      <dsp:nvSpPr>
        <dsp:cNvPr id="0" name=""/>
        <dsp:cNvSpPr/>
      </dsp:nvSpPr>
      <dsp:spPr>
        <a:xfrm>
          <a:off x="0" y="2120829"/>
          <a:ext cx="4802995" cy="84574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0521A-9086-44B1-BF73-BB256645AF9B}">
      <dsp:nvSpPr>
        <dsp:cNvPr id="0" name=""/>
        <dsp:cNvSpPr/>
      </dsp:nvSpPr>
      <dsp:spPr>
        <a:xfrm>
          <a:off x="255839" y="2311123"/>
          <a:ext cx="465162" cy="46516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3491D0-A579-468A-BE26-364F1D2CBEE6}">
      <dsp:nvSpPr>
        <dsp:cNvPr id="0" name=""/>
        <dsp:cNvSpPr/>
      </dsp:nvSpPr>
      <dsp:spPr>
        <a:xfrm>
          <a:off x="976841" y="2120829"/>
          <a:ext cx="2161347" cy="84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9" tIns="89509" rIns="89509" bIns="89509" numCol="1" spcCol="1270" anchor="ctr" anchorCtr="0">
          <a:noAutofit/>
        </a:bodyPr>
        <a:lstStyle/>
        <a:p>
          <a:pPr lvl="0" algn="l" defTabSz="844550">
            <a:lnSpc>
              <a:spcPct val="90000"/>
            </a:lnSpc>
            <a:spcBef>
              <a:spcPct val="0"/>
            </a:spcBef>
            <a:spcAft>
              <a:spcPct val="35000"/>
            </a:spcAft>
          </a:pPr>
          <a:r>
            <a:rPr lang="en-US" sz="1900" kern="1200"/>
            <a:t>Investigate Complaints</a:t>
          </a:r>
        </a:p>
      </dsp:txBody>
      <dsp:txXfrm>
        <a:off x="976841" y="2120829"/>
        <a:ext cx="2161347" cy="845749"/>
      </dsp:txXfrm>
    </dsp:sp>
    <dsp:sp modelId="{5DEADA4E-5D45-44CC-9B02-7C7744D0F9B6}">
      <dsp:nvSpPr>
        <dsp:cNvPr id="0" name=""/>
        <dsp:cNvSpPr/>
      </dsp:nvSpPr>
      <dsp:spPr>
        <a:xfrm>
          <a:off x="3138188" y="2120829"/>
          <a:ext cx="1663851" cy="84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9" tIns="89509" rIns="89509" bIns="89509" numCol="1" spcCol="1270" anchor="ctr" anchorCtr="0">
          <a:noAutofit/>
        </a:bodyPr>
        <a:lstStyle/>
        <a:p>
          <a:pPr lvl="0" algn="l" defTabSz="533400">
            <a:lnSpc>
              <a:spcPct val="90000"/>
            </a:lnSpc>
            <a:spcBef>
              <a:spcPct val="0"/>
            </a:spcBef>
            <a:spcAft>
              <a:spcPct val="35000"/>
            </a:spcAft>
          </a:pPr>
          <a:r>
            <a:rPr lang="en-US" sz="1200" kern="1200"/>
            <a:t>Repairs</a:t>
          </a:r>
        </a:p>
        <a:p>
          <a:pPr lvl="0" algn="l" defTabSz="533400">
            <a:lnSpc>
              <a:spcPct val="90000"/>
            </a:lnSpc>
            <a:spcBef>
              <a:spcPct val="0"/>
            </a:spcBef>
            <a:spcAft>
              <a:spcPct val="35000"/>
            </a:spcAft>
          </a:pPr>
          <a:r>
            <a:rPr lang="en-US" sz="1200" kern="1200"/>
            <a:t>Lack of Heat</a:t>
          </a:r>
        </a:p>
      </dsp:txBody>
      <dsp:txXfrm>
        <a:off x="3138188" y="2120829"/>
        <a:ext cx="1663851" cy="845749"/>
      </dsp:txXfrm>
    </dsp:sp>
    <dsp:sp modelId="{6C87D39A-6DDA-411D-87E4-7ABC0EEFBE6A}">
      <dsp:nvSpPr>
        <dsp:cNvPr id="0" name=""/>
        <dsp:cNvSpPr/>
      </dsp:nvSpPr>
      <dsp:spPr>
        <a:xfrm>
          <a:off x="0" y="3178016"/>
          <a:ext cx="4802995" cy="84574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061700-9B89-47C8-8892-7FFB62C41B31}">
      <dsp:nvSpPr>
        <dsp:cNvPr id="0" name=""/>
        <dsp:cNvSpPr/>
      </dsp:nvSpPr>
      <dsp:spPr>
        <a:xfrm>
          <a:off x="255839" y="3368310"/>
          <a:ext cx="465162" cy="46516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C2AFB3-C9CD-45B3-AB99-1841D9AECDB6}">
      <dsp:nvSpPr>
        <dsp:cNvPr id="0" name=""/>
        <dsp:cNvSpPr/>
      </dsp:nvSpPr>
      <dsp:spPr>
        <a:xfrm>
          <a:off x="976841" y="3178016"/>
          <a:ext cx="2161347" cy="84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9" tIns="89509" rIns="89509" bIns="89509" numCol="1" spcCol="1270" anchor="ctr" anchorCtr="0">
          <a:noAutofit/>
        </a:bodyPr>
        <a:lstStyle/>
        <a:p>
          <a:pPr lvl="0" algn="l" defTabSz="844550">
            <a:lnSpc>
              <a:spcPct val="90000"/>
            </a:lnSpc>
            <a:spcBef>
              <a:spcPct val="0"/>
            </a:spcBef>
            <a:spcAft>
              <a:spcPct val="35000"/>
            </a:spcAft>
          </a:pPr>
          <a:r>
            <a:rPr lang="en-US" sz="1900" kern="1200"/>
            <a:t>Condemn Properties</a:t>
          </a:r>
        </a:p>
      </dsp:txBody>
      <dsp:txXfrm>
        <a:off x="976841" y="3178016"/>
        <a:ext cx="2161347" cy="845749"/>
      </dsp:txXfrm>
    </dsp:sp>
    <dsp:sp modelId="{20EDD18F-9723-4964-9F2C-633DBB879DA7}">
      <dsp:nvSpPr>
        <dsp:cNvPr id="0" name=""/>
        <dsp:cNvSpPr/>
      </dsp:nvSpPr>
      <dsp:spPr>
        <a:xfrm>
          <a:off x="3138188" y="3178016"/>
          <a:ext cx="1663851" cy="84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9" tIns="89509" rIns="89509" bIns="89509" numCol="1" spcCol="1270" anchor="ctr" anchorCtr="0">
          <a:noAutofit/>
        </a:bodyPr>
        <a:lstStyle/>
        <a:p>
          <a:pPr lvl="0" algn="l" defTabSz="400050">
            <a:lnSpc>
              <a:spcPct val="90000"/>
            </a:lnSpc>
            <a:spcBef>
              <a:spcPct val="0"/>
            </a:spcBef>
            <a:spcAft>
              <a:spcPct val="35000"/>
            </a:spcAft>
          </a:pPr>
          <a:r>
            <a:rPr lang="en-US" sz="900" kern="1200" dirty="0"/>
            <a:t>Lack of Utilities</a:t>
          </a:r>
        </a:p>
        <a:p>
          <a:pPr lvl="0" algn="l" defTabSz="400050">
            <a:lnSpc>
              <a:spcPct val="90000"/>
            </a:lnSpc>
            <a:spcBef>
              <a:spcPct val="0"/>
            </a:spcBef>
            <a:spcAft>
              <a:spcPct val="35000"/>
            </a:spcAft>
          </a:pPr>
          <a:r>
            <a:rPr lang="en-US" sz="900" kern="1200" dirty="0"/>
            <a:t>Unsafe/Unsanitary Conditions</a:t>
          </a:r>
        </a:p>
        <a:p>
          <a:pPr lvl="0" algn="l" defTabSz="400050">
            <a:lnSpc>
              <a:spcPct val="90000"/>
            </a:lnSpc>
            <a:spcBef>
              <a:spcPct val="0"/>
            </a:spcBef>
            <a:spcAft>
              <a:spcPct val="35000"/>
            </a:spcAft>
          </a:pPr>
          <a:r>
            <a:rPr lang="en-US" sz="900" kern="1200" dirty="0"/>
            <a:t>Fire Damage</a:t>
          </a:r>
        </a:p>
        <a:p>
          <a:pPr lvl="0" algn="l" defTabSz="400050">
            <a:lnSpc>
              <a:spcPct val="90000"/>
            </a:lnSpc>
            <a:spcBef>
              <a:spcPct val="0"/>
            </a:spcBef>
            <a:spcAft>
              <a:spcPct val="35000"/>
            </a:spcAft>
          </a:pPr>
          <a:r>
            <a:rPr lang="en-US" sz="900" kern="1200" dirty="0"/>
            <a:t>Structural Damage</a:t>
          </a:r>
        </a:p>
      </dsp:txBody>
      <dsp:txXfrm>
        <a:off x="3138188" y="3178016"/>
        <a:ext cx="1663851" cy="845749"/>
      </dsp:txXfrm>
    </dsp:sp>
    <dsp:sp modelId="{B09ECEB3-041A-4DED-B00F-D79B683AB90E}">
      <dsp:nvSpPr>
        <dsp:cNvPr id="0" name=""/>
        <dsp:cNvSpPr/>
      </dsp:nvSpPr>
      <dsp:spPr>
        <a:xfrm>
          <a:off x="0" y="4235204"/>
          <a:ext cx="4802995" cy="84574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B89980-5128-4536-8EAE-EE493B38A143}">
      <dsp:nvSpPr>
        <dsp:cNvPr id="0" name=""/>
        <dsp:cNvSpPr/>
      </dsp:nvSpPr>
      <dsp:spPr>
        <a:xfrm>
          <a:off x="255839" y="4425498"/>
          <a:ext cx="465162" cy="46516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029BC7-39D9-4207-BB22-83FFDA093BC0}">
      <dsp:nvSpPr>
        <dsp:cNvPr id="0" name=""/>
        <dsp:cNvSpPr/>
      </dsp:nvSpPr>
      <dsp:spPr>
        <a:xfrm>
          <a:off x="976841" y="4235204"/>
          <a:ext cx="3825198" cy="845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9" tIns="89509" rIns="89509" bIns="89509" numCol="1" spcCol="1270" anchor="ctr" anchorCtr="0">
          <a:noAutofit/>
        </a:bodyPr>
        <a:lstStyle/>
        <a:p>
          <a:pPr lvl="0" algn="l" defTabSz="844550">
            <a:lnSpc>
              <a:spcPct val="90000"/>
            </a:lnSpc>
            <a:spcBef>
              <a:spcPct val="0"/>
            </a:spcBef>
            <a:spcAft>
              <a:spcPct val="35000"/>
            </a:spcAft>
          </a:pPr>
          <a:r>
            <a:rPr lang="en-US" sz="1900" kern="1200" dirty="0"/>
            <a:t>Investigate and Enforce Solid Waste Violations</a:t>
          </a:r>
        </a:p>
      </dsp:txBody>
      <dsp:txXfrm>
        <a:off x="976841" y="4235204"/>
        <a:ext cx="3825198" cy="8457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4C9BE1-8923-4E65-A76C-B376E798FE15}" type="datetimeFigureOut">
              <a:rPr lang="en-US" smtClean="0"/>
              <a:t>4/18/2024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43C98D-9F2C-4E32-9F23-08226EF7F93F}" type="slidenum">
              <a:rPr lang="en-US" smtClean="0"/>
              <a:t>‹#›</a:t>
            </a:fld>
            <a:endParaRPr lang="en-US"/>
          </a:p>
        </p:txBody>
      </p:sp>
    </p:spTree>
    <p:extLst>
      <p:ext uri="{BB962C8B-B14F-4D97-AF65-F5344CB8AC3E}">
        <p14:creationId xmlns:p14="http://schemas.microsoft.com/office/powerpoint/2010/main" val="1276712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3C98D-9F2C-4E32-9F23-08226EF7F93F}" type="slidenum">
              <a:rPr lang="en-US" smtClean="0"/>
              <a:t>1</a:t>
            </a:fld>
            <a:endParaRPr lang="en-US"/>
          </a:p>
        </p:txBody>
      </p:sp>
    </p:spTree>
    <p:extLst>
      <p:ext uri="{BB962C8B-B14F-4D97-AF65-F5344CB8AC3E}">
        <p14:creationId xmlns:p14="http://schemas.microsoft.com/office/powerpoint/2010/main" val="56014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3732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941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43C98D-9F2C-4E32-9F23-08226EF7F93F}" type="slidenum">
              <a:rPr lang="en-US" smtClean="0"/>
              <a:t>33</a:t>
            </a:fld>
            <a:endParaRPr lang="en-US"/>
          </a:p>
        </p:txBody>
      </p:sp>
    </p:spTree>
    <p:extLst>
      <p:ext uri="{BB962C8B-B14F-4D97-AF65-F5344CB8AC3E}">
        <p14:creationId xmlns:p14="http://schemas.microsoft.com/office/powerpoint/2010/main" val="238770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5903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23847"/>
            <a:ext cx="2297429" cy="365125"/>
          </a:xfrm>
        </p:spPr>
        <p:txBody>
          <a:bodyPr/>
          <a:lstStyle/>
          <a:p>
            <a:fld id="{95F76DBD-61C7-41E9-8E75-E1FFB7A56857}" type="datetimeFigureOut">
              <a:rPr lang="en-US" smtClean="0"/>
              <a:t>4/18/2024</a:t>
            </a:fld>
            <a:endParaRPr lang="en-US"/>
          </a:p>
        </p:txBody>
      </p:sp>
      <p:sp>
        <p:nvSpPr>
          <p:cNvPr id="5" name="Footer Placeholder 4"/>
          <p:cNvSpPr>
            <a:spLocks noGrp="1"/>
          </p:cNvSpPr>
          <p:nvPr>
            <p:ph type="ftr" sz="quarter" idx="11"/>
          </p:nvPr>
        </p:nvSpPr>
        <p:spPr>
          <a:xfrm>
            <a:off x="914400" y="4323848"/>
            <a:ext cx="4880610" cy="365125"/>
          </a:xfrm>
        </p:spPr>
        <p:txBody>
          <a:bodyPr/>
          <a:lstStyle/>
          <a:p>
            <a:endParaRPr lang="en-US"/>
          </a:p>
        </p:txBody>
      </p:sp>
      <p:sp>
        <p:nvSpPr>
          <p:cNvPr id="6" name="Slide Number Placeholder 5"/>
          <p:cNvSpPr>
            <a:spLocks noGrp="1"/>
          </p:cNvSpPr>
          <p:nvPr>
            <p:ph type="sldNum" sz="quarter" idx="12"/>
          </p:nvPr>
        </p:nvSpPr>
        <p:spPr>
          <a:xfrm>
            <a:off x="6057900" y="1430869"/>
            <a:ext cx="2171700" cy="365125"/>
          </a:xfrm>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417079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3"/>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76DBD-61C7-41E9-8E75-E1FFB7A56857}"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60327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5"/>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3"/>
            <a:ext cx="2183130" cy="365125"/>
          </a:xfrm>
        </p:spPr>
        <p:txBody>
          <a:bodyPr/>
          <a:lstStyle>
            <a:lvl1pPr algn="r">
              <a:defRPr/>
            </a:lvl1pPr>
          </a:lstStyle>
          <a:p>
            <a:fld id="{95F76DBD-61C7-41E9-8E75-E1FFB7A56857}" type="datetimeFigureOut">
              <a:rPr lang="en-US" smtClean="0"/>
              <a:t>4/18/2024</a:t>
            </a:fld>
            <a:endParaRPr lang="en-US"/>
          </a:p>
        </p:txBody>
      </p:sp>
      <p:sp>
        <p:nvSpPr>
          <p:cNvPr id="6" name="Footer Placeholder 5"/>
          <p:cNvSpPr>
            <a:spLocks noGrp="1"/>
          </p:cNvSpPr>
          <p:nvPr>
            <p:ph type="ftr" sz="quarter" idx="11"/>
          </p:nvPr>
        </p:nvSpPr>
        <p:spPr>
          <a:xfrm>
            <a:off x="594361" y="381003"/>
            <a:ext cx="4830656" cy="365125"/>
          </a:xfrm>
        </p:spPr>
        <p:txBody>
          <a:bodyPr/>
          <a:lstStyle/>
          <a:p>
            <a:endParaRPr lang="en-US"/>
          </a:p>
        </p:txBody>
      </p:sp>
      <p:sp>
        <p:nvSpPr>
          <p:cNvPr id="7" name="Slide Number Placeholder 6"/>
          <p:cNvSpPr>
            <a:spLocks noGrp="1"/>
          </p:cNvSpPr>
          <p:nvPr>
            <p:ph type="sldNum" sz="quarter" idx="12"/>
          </p:nvPr>
        </p:nvSpPr>
        <p:spPr>
          <a:xfrm>
            <a:off x="7882467" y="381003"/>
            <a:ext cx="667174" cy="365125"/>
          </a:xfrm>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1207081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9"/>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3"/>
            <a:ext cx="2183130" cy="365125"/>
          </a:xfrm>
        </p:spPr>
        <p:txBody>
          <a:bodyPr/>
          <a:lstStyle>
            <a:lvl1pPr algn="r">
              <a:defRPr/>
            </a:lvl1pPr>
          </a:lstStyle>
          <a:p>
            <a:fld id="{95F76DBD-61C7-41E9-8E75-E1FFB7A56857}" type="datetimeFigureOut">
              <a:rPr lang="en-US" smtClean="0"/>
              <a:t>4/18/2024</a:t>
            </a:fld>
            <a:endParaRPr lang="en-US"/>
          </a:p>
        </p:txBody>
      </p:sp>
      <p:sp>
        <p:nvSpPr>
          <p:cNvPr id="6" name="Footer Placeholder 5"/>
          <p:cNvSpPr>
            <a:spLocks noGrp="1"/>
          </p:cNvSpPr>
          <p:nvPr>
            <p:ph type="ftr" sz="quarter" idx="11"/>
          </p:nvPr>
        </p:nvSpPr>
        <p:spPr>
          <a:xfrm>
            <a:off x="594361" y="379440"/>
            <a:ext cx="4830656" cy="365125"/>
          </a:xfrm>
        </p:spPr>
        <p:txBody>
          <a:bodyPr/>
          <a:lstStyle/>
          <a:p>
            <a:endParaRPr lang="en-US"/>
          </a:p>
        </p:txBody>
      </p:sp>
      <p:sp>
        <p:nvSpPr>
          <p:cNvPr id="7" name="Slide Number Placeholder 6"/>
          <p:cNvSpPr>
            <a:spLocks noGrp="1"/>
          </p:cNvSpPr>
          <p:nvPr>
            <p:ph type="sldNum" sz="quarter" idx="12"/>
          </p:nvPr>
        </p:nvSpPr>
        <p:spPr>
          <a:xfrm>
            <a:off x="7882467" y="381003"/>
            <a:ext cx="667174" cy="365125"/>
          </a:xfrm>
        </p:spPr>
        <p:txBody>
          <a:bodyPr/>
          <a:lstStyle/>
          <a:p>
            <a:fld id="{7B22172F-44F9-40FE-B1D9-8DA7A283FA22}" type="slidenum">
              <a:rPr lang="en-US" smtClean="0"/>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9648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4"/>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8"/>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6"/>
            <a:ext cx="2183130" cy="365125"/>
          </a:xfrm>
        </p:spPr>
        <p:txBody>
          <a:bodyPr/>
          <a:lstStyle>
            <a:lvl1pPr algn="r">
              <a:defRPr/>
            </a:lvl1pPr>
          </a:lstStyle>
          <a:p>
            <a:fld id="{95F76DBD-61C7-41E9-8E75-E1FFB7A56857}" type="datetimeFigureOut">
              <a:rPr lang="en-US" smtClean="0"/>
              <a:t>4/18/2024</a:t>
            </a:fld>
            <a:endParaRPr lang="en-US"/>
          </a:p>
        </p:txBody>
      </p:sp>
      <p:sp>
        <p:nvSpPr>
          <p:cNvPr id="6" name="Footer Placeholder 5"/>
          <p:cNvSpPr>
            <a:spLocks noGrp="1"/>
          </p:cNvSpPr>
          <p:nvPr>
            <p:ph type="ftr" sz="quarter" idx="11"/>
          </p:nvPr>
        </p:nvSpPr>
        <p:spPr>
          <a:xfrm>
            <a:off x="594361" y="378886"/>
            <a:ext cx="4830656" cy="365125"/>
          </a:xfrm>
        </p:spPr>
        <p:txBody>
          <a:bodyPr/>
          <a:lstStyle/>
          <a:p>
            <a:endParaRPr lang="en-US"/>
          </a:p>
        </p:txBody>
      </p:sp>
      <p:sp>
        <p:nvSpPr>
          <p:cNvPr id="7" name="Slide Number Placeholder 6"/>
          <p:cNvSpPr>
            <a:spLocks noGrp="1"/>
          </p:cNvSpPr>
          <p:nvPr>
            <p:ph type="sldNum" sz="quarter" idx="12"/>
          </p:nvPr>
        </p:nvSpPr>
        <p:spPr>
          <a:xfrm>
            <a:off x="7882467" y="381003"/>
            <a:ext cx="667174" cy="365125"/>
          </a:xfrm>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1531252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2" y="762002"/>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6"/>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6"/>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5F76DBD-61C7-41E9-8E75-E1FFB7A56857}"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787907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2"/>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5"/>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2"/>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4"/>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2"/>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3"/>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5F76DBD-61C7-41E9-8E75-E1FFB7A56857}"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216990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76DBD-61C7-41E9-8E75-E1FFB7A56857}"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8461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5"/>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1"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3"/>
            <a:ext cx="2183130" cy="365125"/>
          </a:xfrm>
        </p:spPr>
        <p:txBody>
          <a:bodyPr/>
          <a:lstStyle>
            <a:lvl1pPr algn="r">
              <a:defRPr/>
            </a:lvl1pPr>
          </a:lstStyle>
          <a:p>
            <a:fld id="{95F76DBD-61C7-41E9-8E75-E1FFB7A56857}" type="datetimeFigureOut">
              <a:rPr lang="en-US" smtClean="0"/>
              <a:t>4/18/2024</a:t>
            </a:fld>
            <a:endParaRPr lang="en-US"/>
          </a:p>
        </p:txBody>
      </p:sp>
      <p:sp>
        <p:nvSpPr>
          <p:cNvPr id="5" name="Footer Placeholder 4"/>
          <p:cNvSpPr>
            <a:spLocks noGrp="1"/>
          </p:cNvSpPr>
          <p:nvPr>
            <p:ph type="ftr" sz="quarter" idx="11"/>
          </p:nvPr>
        </p:nvSpPr>
        <p:spPr>
          <a:xfrm>
            <a:off x="594361" y="381003"/>
            <a:ext cx="4830656" cy="365125"/>
          </a:xfrm>
        </p:spPr>
        <p:txBody>
          <a:bodyPr/>
          <a:lstStyle/>
          <a:p>
            <a:endParaRPr lang="en-US"/>
          </a:p>
        </p:txBody>
      </p:sp>
      <p:sp>
        <p:nvSpPr>
          <p:cNvPr id="6" name="Slide Number Placeholder 5"/>
          <p:cNvSpPr>
            <a:spLocks noGrp="1"/>
          </p:cNvSpPr>
          <p:nvPr>
            <p:ph type="sldNum" sz="quarter" idx="12"/>
          </p:nvPr>
        </p:nvSpPr>
        <p:spPr>
          <a:xfrm>
            <a:off x="7882467" y="381003"/>
            <a:ext cx="667174" cy="365125"/>
          </a:xfrm>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1505767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76DBD-61C7-41E9-8E75-E1FFB7A56857}"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186922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6"/>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1"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3"/>
            <a:ext cx="2183130" cy="365125"/>
          </a:xfrm>
        </p:spPr>
        <p:txBody>
          <a:bodyPr/>
          <a:lstStyle>
            <a:lvl1pPr algn="r">
              <a:defRPr/>
            </a:lvl1pPr>
          </a:lstStyle>
          <a:p>
            <a:fld id="{95F76DBD-61C7-41E9-8E75-E1FFB7A56857}" type="datetimeFigureOut">
              <a:rPr lang="en-US" smtClean="0"/>
              <a:t>4/18/2024</a:t>
            </a:fld>
            <a:endParaRPr lang="en-US"/>
          </a:p>
        </p:txBody>
      </p:sp>
      <p:sp>
        <p:nvSpPr>
          <p:cNvPr id="5" name="Footer Placeholder 4"/>
          <p:cNvSpPr>
            <a:spLocks noGrp="1"/>
          </p:cNvSpPr>
          <p:nvPr>
            <p:ph type="ftr" sz="quarter" idx="11"/>
          </p:nvPr>
        </p:nvSpPr>
        <p:spPr>
          <a:xfrm>
            <a:off x="594361" y="381003"/>
            <a:ext cx="4830656" cy="365125"/>
          </a:xfrm>
        </p:spPr>
        <p:txBody>
          <a:bodyPr/>
          <a:lstStyle/>
          <a:p>
            <a:endParaRPr lang="en-US"/>
          </a:p>
        </p:txBody>
      </p:sp>
      <p:sp>
        <p:nvSpPr>
          <p:cNvPr id="6" name="Slide Number Placeholder 5"/>
          <p:cNvSpPr>
            <a:spLocks noGrp="1"/>
          </p:cNvSpPr>
          <p:nvPr>
            <p:ph type="sldNum" sz="quarter" idx="12"/>
          </p:nvPr>
        </p:nvSpPr>
        <p:spPr>
          <a:xfrm>
            <a:off x="7882466" y="381003"/>
            <a:ext cx="667173" cy="365125"/>
          </a:xfrm>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243334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1"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100"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F76DBD-61C7-41E9-8E75-E1FFB7A56857}"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3124509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0" y="3132669"/>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9"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9" y="3132669"/>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F76DBD-61C7-41E9-8E75-E1FFB7A56857}"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1299611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F76DBD-61C7-41E9-8E75-E1FFB7A56857}"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74090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F76DBD-61C7-41E9-8E75-E1FFB7A56857}"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10198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76DBD-61C7-41E9-8E75-E1FFB7A56857}"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639183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1"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76DBD-61C7-41E9-8E75-E1FFB7A56857}"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2172F-44F9-40FE-B1D9-8DA7A283FA22}" type="slidenum">
              <a:rPr lang="en-US" smtClean="0"/>
              <a:t>‹#›</a:t>
            </a:fld>
            <a:endParaRPr lang="en-US"/>
          </a:p>
        </p:txBody>
      </p:sp>
    </p:spTree>
    <p:extLst>
      <p:ext uri="{BB962C8B-B14F-4D97-AF65-F5344CB8AC3E}">
        <p14:creationId xmlns:p14="http://schemas.microsoft.com/office/powerpoint/2010/main" val="3133426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3"/>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5F76DBD-61C7-41E9-8E75-E1FFB7A56857}" type="datetimeFigureOut">
              <a:rPr lang="en-US" smtClean="0"/>
              <a:t>4/18/2024</a:t>
            </a:fld>
            <a:endParaRPr lang="en-US"/>
          </a:p>
        </p:txBody>
      </p:sp>
      <p:sp>
        <p:nvSpPr>
          <p:cNvPr id="5" name="Footer Placeholder 4"/>
          <p:cNvSpPr>
            <a:spLocks noGrp="1"/>
          </p:cNvSpPr>
          <p:nvPr>
            <p:ph type="ftr" sz="quarter" idx="3"/>
          </p:nvPr>
        </p:nvSpPr>
        <p:spPr>
          <a:xfrm>
            <a:off x="594360" y="6355848"/>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3"/>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B22172F-44F9-40FE-B1D9-8DA7A283FA22}" type="slidenum">
              <a:rPr lang="en-US" smtClean="0"/>
              <a:t>‹#›</a:t>
            </a:fld>
            <a:endParaRPr lang="en-US"/>
          </a:p>
        </p:txBody>
      </p:sp>
    </p:spTree>
    <p:extLst>
      <p:ext uri="{BB962C8B-B14F-4D97-AF65-F5344CB8AC3E}">
        <p14:creationId xmlns:p14="http://schemas.microsoft.com/office/powerpoint/2010/main" val="51724739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hyperlink" Target="https://streets.mn/2014/12/04/6-outrageously-named-new-minneapolis-luxury-apartment-building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kenya.eregulations.org/menu/179?l=en" TargetMode="External"/><Relationship Id="rId5" Type="http://schemas.openxmlformats.org/officeDocument/2006/relationships/image" Target="../media/image15.jpeg"/><Relationship Id="rId4" Type="http://schemas.openxmlformats.org/officeDocument/2006/relationships/hyperlink" Target="https://commons.wikimedia.org/wiki/File:Fire_from_brazier.jpg"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www.flickr.com/photos/heathermg/2224401071/" TargetMode="External"/><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www.reinodocogumelo.com/2013/04/lojas-virtuais-dos-consoles-nintendo.html" TargetMode="External"/><Relationship Id="rId5" Type="http://schemas.openxmlformats.org/officeDocument/2006/relationships/image" Target="../media/image22.jpeg"/><Relationship Id="rId4" Type="http://schemas.openxmlformats.org/officeDocument/2006/relationships/hyperlink" Target="http://homecert.com/Smoke_alarms.ht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Fire_sprinkler_system" TargetMode="External"/><Relationship Id="rId3" Type="http://schemas.openxmlformats.org/officeDocument/2006/relationships/image" Target="../media/image24.JP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s://en.wikipedia.org/wiki/Sprinkler_fitting" TargetMode="External"/><Relationship Id="rId5" Type="http://schemas.openxmlformats.org/officeDocument/2006/relationships/image" Target="../media/image25.png"/><Relationship Id="rId4" Type="http://schemas.openxmlformats.org/officeDocument/2006/relationships/hyperlink" Target="https://en.wikipedia.org/wiki/Hal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mathix.org/linux/archives/1119"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diy.stackexchange.com/questions/36550/how-to-repair-torn-vinyl-flooring" TargetMode="External"/><Relationship Id="rId3" Type="http://schemas.openxmlformats.org/officeDocument/2006/relationships/image" Target="../media/image28.gif"/><Relationship Id="rId7"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diy.stackexchange.com/questions/7840/how-do-i-prepare-a-chipped-peeling-deeply-cracked-wall-for-painting" TargetMode="External"/><Relationship Id="rId5" Type="http://schemas.openxmlformats.org/officeDocument/2006/relationships/image" Target="../media/image29.jpeg"/><Relationship Id="rId4" Type="http://schemas.openxmlformats.org/officeDocument/2006/relationships/hyperlink" Target="http://diy.stackexchange.com/questions/5193/deck-handrail-brack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www.flickr.com/photos/xbleh/6837767287/"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english.stackexchange.com/questions/274743/what-is-the-generic-name-for-a-yale-lock" TargetMode="External"/><Relationship Id="rId7" Type="http://schemas.openxmlformats.org/officeDocument/2006/relationships/hyperlink" Target="https://diy.stackexchange.com/questions/104499/door-sweep-install-why-cant-i-make-a-hole-in-my-metal-door" TargetMode="External"/><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hyperlink" Target="http://lifehacks.stackexchange.com/questions/5918/how-to-tell-if-a-door-is-locked-just-by-looking" TargetMode="Externa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www.mundoerp.com/blog/best-practices-or-my-practic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engineering.electrical-equipment.org/panel-building/12-common-errors-electrical-installation.html" TargetMode="External"/><Relationship Id="rId5" Type="http://schemas.openxmlformats.org/officeDocument/2006/relationships/image" Target="../media/image36.jpg"/><Relationship Id="rId4" Type="http://schemas.openxmlformats.org/officeDocument/2006/relationships/hyperlink" Target="http://travel.stackexchange.com/questions/31235/can-i-plug-an-adapter-into-a-power-strip-when-going-from-uk-to-europe-spai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hyperlink" Target="http://diy.stackexchange.com/questions/28106/how-can-i-remotely-monitor-a-gfci-receptacle" TargetMode="External"/><Relationship Id="rId2" Type="http://schemas.openxmlformats.org/officeDocument/2006/relationships/image" Target="../media/image48.jpg"/><Relationship Id="rId1" Type="http://schemas.openxmlformats.org/officeDocument/2006/relationships/slideLayout" Target="../slideLayouts/slideLayout1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flickr.com/photos/mocephus/147537249" TargetMode="External"/><Relationship Id="rId7" Type="http://schemas.openxmlformats.org/officeDocument/2006/relationships/hyperlink" Target="http://publicdomainpictures.net/view-image.php?image=25276&amp;picture=leaky-faucet&amp;large=1" TargetMode="External"/><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hyperlink" Target="http://www.circleofblue.org/2010/world/higher-water-prices-needed-globally-oecd-says/" TargetMode="External"/><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en.wikipedia.org/wiki/Fire_extinguish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69.jpg"/><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www.flickr.com/photos/activesteve/525974839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hyperlink" Target="http://diy.stackexchange.com/questions/41410/how-to-remove-nails-from-6-x-8-lumber" TargetMode="External"/><Relationship Id="rId3" Type="http://schemas.openxmlformats.org/officeDocument/2006/relationships/image" Target="../media/image73.jpg"/><Relationship Id="rId7"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www.snafu.org/pics/year/2010/0720-dry-rot/" TargetMode="External"/><Relationship Id="rId5" Type="http://schemas.openxmlformats.org/officeDocument/2006/relationships/image" Target="../media/image74.jpg"/><Relationship Id="rId4" Type="http://schemas.openxmlformats.org/officeDocument/2006/relationships/hyperlink" Target="https://diy.stackexchange.com/questions/136612/moss-on-siding-do-i-need-to-replace-this-siding-before-painti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baltimoreheritage/28811142398/"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lickr.com/photos/106574022@N04/11477985596/"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3111"/>
            <a:ext cx="8229600" cy="1068081"/>
          </a:xfrm>
        </p:spPr>
        <p:txBody>
          <a:bodyPr>
            <a:normAutofit fontScale="90000"/>
          </a:bodyPr>
          <a:lstStyle/>
          <a:p>
            <a:pPr algn="ctr"/>
            <a:r>
              <a:rPr lang="en-US" sz="3600" dirty="0"/>
              <a:t>How to Prepare for Rental Inspections</a:t>
            </a:r>
          </a:p>
        </p:txBody>
      </p:sp>
      <p:pic>
        <p:nvPicPr>
          <p:cNvPr id="13" name="Content Placeholder 12">
            <a:extLst>
              <a:ext uri="{FF2B5EF4-FFF2-40B4-BE49-F238E27FC236}">
                <a16:creationId xmlns:a16="http://schemas.microsoft.com/office/drawing/2014/main" id="{40FD7BAA-92DF-4441-B523-CA2E28C2A8F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09600" y="1449589"/>
            <a:ext cx="8153400" cy="4389437"/>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264" y="1452047"/>
            <a:ext cx="1256071" cy="1030844"/>
          </a:xfrm>
          <a:prstGeom prst="rect">
            <a:avLst/>
          </a:prstGeom>
        </p:spPr>
      </p:pic>
    </p:spTree>
    <p:extLst>
      <p:ext uri="{BB962C8B-B14F-4D97-AF65-F5344CB8AC3E}">
        <p14:creationId xmlns:p14="http://schemas.microsoft.com/office/powerpoint/2010/main" val="146995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4F5B-5709-42DA-9F95-DA61C43454C7}"/>
              </a:ext>
            </a:extLst>
          </p:cNvPr>
          <p:cNvSpPr>
            <a:spLocks noGrp="1"/>
          </p:cNvSpPr>
          <p:nvPr>
            <p:ph type="title"/>
          </p:nvPr>
        </p:nvSpPr>
        <p:spPr/>
        <p:txBody>
          <a:bodyPr/>
          <a:lstStyle/>
          <a:p>
            <a:r>
              <a:rPr lang="en-US" dirty="0"/>
              <a:t> Code History and purpose</a:t>
            </a:r>
          </a:p>
        </p:txBody>
      </p:sp>
      <p:sp>
        <p:nvSpPr>
          <p:cNvPr id="3" name="Content Placeholder 2">
            <a:extLst>
              <a:ext uri="{FF2B5EF4-FFF2-40B4-BE49-F238E27FC236}">
                <a16:creationId xmlns:a16="http://schemas.microsoft.com/office/drawing/2014/main" id="{81DC154D-1627-4559-883E-69D56CC8E477}"/>
              </a:ext>
            </a:extLst>
          </p:cNvPr>
          <p:cNvSpPr>
            <a:spLocks noGrp="1"/>
          </p:cNvSpPr>
          <p:nvPr>
            <p:ph idx="1"/>
          </p:nvPr>
        </p:nvSpPr>
        <p:spPr/>
        <p:txBody>
          <a:bodyPr>
            <a:normAutofit/>
          </a:bodyPr>
          <a:lstStyle/>
          <a:p>
            <a:r>
              <a:rPr lang="en-US" sz="2400" dirty="0"/>
              <a:t>Purpose</a:t>
            </a:r>
          </a:p>
          <a:p>
            <a:pPr lvl="1"/>
            <a:r>
              <a:rPr lang="en-US" sz="2400" dirty="0"/>
              <a:t>Codes were created based on property damage, injury or death</a:t>
            </a:r>
          </a:p>
          <a:p>
            <a:pPr lvl="1"/>
            <a:endParaRPr lang="en-US" sz="2400" dirty="0"/>
          </a:p>
          <a:p>
            <a:pPr lvl="1"/>
            <a:r>
              <a:rPr lang="en-US" sz="2400" dirty="0"/>
              <a:t>Large devastating fire events </a:t>
            </a:r>
          </a:p>
          <a:p>
            <a:pPr lvl="1"/>
            <a:endParaRPr lang="en-US" sz="2400" dirty="0"/>
          </a:p>
          <a:p>
            <a:pPr lvl="1"/>
            <a:r>
              <a:rPr lang="en-US" sz="2400" dirty="0"/>
              <a:t>Regulate and standardize construction/fire protection/maintenance</a:t>
            </a:r>
          </a:p>
          <a:p>
            <a:pPr lvl="1"/>
            <a:endParaRPr lang="en-US" sz="2400" dirty="0"/>
          </a:p>
          <a:p>
            <a:pPr lvl="1"/>
            <a:r>
              <a:rPr lang="en-US" sz="2400" b="1" dirty="0"/>
              <a:t>Protect the health and safety of the public</a:t>
            </a:r>
          </a:p>
        </p:txBody>
      </p:sp>
    </p:spTree>
    <p:extLst>
      <p:ext uri="{BB962C8B-B14F-4D97-AF65-F5344CB8AC3E}">
        <p14:creationId xmlns:p14="http://schemas.microsoft.com/office/powerpoint/2010/main" val="3194057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2">
            <a:extLst>
              <a:ext uri="{FF2B5EF4-FFF2-40B4-BE49-F238E27FC236}">
                <a16:creationId xmlns:a16="http://schemas.microsoft.com/office/drawing/2014/main" id="{BDFADFB3-3D44-49A8-AE3B-A87C61607F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useBgFill="1">
        <p:nvSpPr>
          <p:cNvPr id="15" name="Rectangle 14">
            <a:extLst>
              <a:ext uri="{FF2B5EF4-FFF2-40B4-BE49-F238E27FC236}">
                <a16:creationId xmlns:a16="http://schemas.microsoft.com/office/drawing/2014/main" id="{CD94F7C0-1344-4B3C-AFCB-E7F006BB5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EC584A2-4215-4DB8-AE1F-E3768D77E8D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93E7E464-7A5D-4BD4-93C9-935B843D6622}"/>
              </a:ext>
            </a:extLst>
          </p:cNvPr>
          <p:cNvSpPr>
            <a:spLocks noGrp="1"/>
          </p:cNvSpPr>
          <p:nvPr>
            <p:ph type="title"/>
          </p:nvPr>
        </p:nvSpPr>
        <p:spPr>
          <a:xfrm>
            <a:off x="514349" y="764373"/>
            <a:ext cx="2983229" cy="960885"/>
          </a:xfrm>
        </p:spPr>
        <p:txBody>
          <a:bodyPr vert="horz" lIns="91440" tIns="45720" rIns="91440" bIns="45720" rtlCol="0" anchor="b">
            <a:normAutofit fontScale="90000"/>
          </a:bodyPr>
          <a:lstStyle/>
          <a:p>
            <a:pPr algn="l"/>
            <a:r>
              <a:rPr lang="en-US" sz="2800" kern="1200" cap="all" baseline="0" dirty="0">
                <a:solidFill>
                  <a:schemeClr val="tx1"/>
                </a:solidFill>
                <a:latin typeface="+mj-lt"/>
                <a:ea typeface="+mj-ea"/>
                <a:cs typeface="+mj-cs"/>
              </a:rPr>
              <a:t>Rental Inspection codes</a:t>
            </a:r>
          </a:p>
        </p:txBody>
      </p:sp>
      <p:sp>
        <p:nvSpPr>
          <p:cNvPr id="4" name="Content Placeholder 3">
            <a:extLst>
              <a:ext uri="{FF2B5EF4-FFF2-40B4-BE49-F238E27FC236}">
                <a16:creationId xmlns:a16="http://schemas.microsoft.com/office/drawing/2014/main" id="{664B5304-0114-4756-A553-B4180B1701B6}"/>
              </a:ext>
            </a:extLst>
          </p:cNvPr>
          <p:cNvSpPr>
            <a:spLocks noGrp="1"/>
          </p:cNvSpPr>
          <p:nvPr>
            <p:ph sz="half" idx="2"/>
          </p:nvPr>
        </p:nvSpPr>
        <p:spPr>
          <a:xfrm>
            <a:off x="514350" y="1905000"/>
            <a:ext cx="3354217" cy="4495800"/>
          </a:xfrm>
        </p:spPr>
        <p:txBody>
          <a:bodyPr vert="horz" lIns="91440" tIns="45720" rIns="91440" bIns="45720" rtlCol="0">
            <a:noAutofit/>
          </a:bodyPr>
          <a:lstStyle/>
          <a:p>
            <a:r>
              <a:rPr lang="en-US" sz="1800" dirty="0"/>
              <a:t>International Property Maintenance Code</a:t>
            </a:r>
          </a:p>
          <a:p>
            <a:pPr lvl="1"/>
            <a:r>
              <a:rPr lang="en-US" sz="1800" dirty="0"/>
              <a:t>Model Code</a:t>
            </a:r>
          </a:p>
          <a:p>
            <a:pPr lvl="1"/>
            <a:endParaRPr lang="en-US" sz="1800" dirty="0"/>
          </a:p>
          <a:p>
            <a:pPr lvl="1"/>
            <a:r>
              <a:rPr lang="en-US" sz="1800" dirty="0"/>
              <a:t>Minimum Maintenance and Safety Code for Existing Buildings</a:t>
            </a:r>
          </a:p>
          <a:p>
            <a:pPr lvl="1"/>
            <a:endParaRPr lang="en-US" sz="1800" dirty="0"/>
          </a:p>
          <a:p>
            <a:pPr lvl="1"/>
            <a:r>
              <a:rPr lang="en-US" sz="1800" dirty="0"/>
              <a:t>Light, Ventilation, Plumbing, Heating, Interior/Exterior, Fire, Sanitation, Electrical</a:t>
            </a:r>
          </a:p>
          <a:p>
            <a:pPr lvl="1"/>
            <a:endParaRPr lang="en-US" sz="1800" dirty="0"/>
          </a:p>
          <a:p>
            <a:pPr lvl="1"/>
            <a:r>
              <a:rPr lang="en-US" sz="1800" dirty="0"/>
              <a:t>3-Year Modification Cycle</a:t>
            </a:r>
          </a:p>
        </p:txBody>
      </p:sp>
      <p:pic>
        <p:nvPicPr>
          <p:cNvPr id="8" name="Content Placeholder 7">
            <a:extLst>
              <a:ext uri="{FF2B5EF4-FFF2-40B4-BE49-F238E27FC236}">
                <a16:creationId xmlns:a16="http://schemas.microsoft.com/office/drawing/2014/main" id="{9165D92E-14EB-4751-8F4D-22EA3C4B797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020967" y="805877"/>
            <a:ext cx="4317240" cy="5353056"/>
          </a:xfrm>
          <a:prstGeom prst="rect">
            <a:avLst/>
          </a:prstGeom>
        </p:spPr>
      </p:pic>
      <p:sp>
        <p:nvSpPr>
          <p:cNvPr id="3" name="AutoShape 2" descr="https://powerpoint.officeapps.live.com/pods/GetClipboardImage.ashx?Id=1c554d0d-6347-405c-8482-93cb79219db8&amp;DC=PUS10&amp;pkey=b1947b01-f1bf-44c7-a59d-e2a9e7a7bc41&amp;wdwaccluster=PUS10">
            <a:extLst>
              <a:ext uri="{FF2B5EF4-FFF2-40B4-BE49-F238E27FC236}">
                <a16:creationId xmlns:a16="http://schemas.microsoft.com/office/drawing/2014/main" id="{7A53E29D-DC62-4E29-AC4B-1D3F2E7E3EB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powerpoint.officeapps.live.com/pods/GetClipboardImage.ashx?Id=1c554d0d-6347-405c-8482-93cb79219db8&amp;DC=PUS10&amp;pkey=b1947b01-f1bf-44c7-a59d-e2a9e7a7bc41&amp;wdwaccluster=PUS10">
            <a:extLst>
              <a:ext uri="{FF2B5EF4-FFF2-40B4-BE49-F238E27FC236}">
                <a16:creationId xmlns:a16="http://schemas.microsoft.com/office/drawing/2014/main" id="{D8EFC944-2DFF-4B34-98D8-6F37EC525C9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powerpoint.officeapps.live.com/pods/GetClipboardImage.ashx?Id=8e8f1dc3-a5f5-4929-9c58-6815fca14df7&amp;DC=PUS10&amp;pkey=b7d124db-9644-4a7d-9c63-36f2fc14ae3a&amp;wdwaccluster=PUS10">
            <a:extLst>
              <a:ext uri="{FF2B5EF4-FFF2-40B4-BE49-F238E27FC236}">
                <a16:creationId xmlns:a16="http://schemas.microsoft.com/office/drawing/2014/main" id="{76944FB7-76BB-484A-BA91-624419EAFF81}"/>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4988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3BBC63-DC19-41B8-AB81-E30CC21AEB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16" name="Rectangle 15">
            <a:extLst>
              <a:ext uri="{FF2B5EF4-FFF2-40B4-BE49-F238E27FC236}">
                <a16:creationId xmlns:a16="http://schemas.microsoft.com/office/drawing/2014/main" id="{C4E3B869-3361-4E8C-87BB-27794406A0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6A856AB-281D-45B5-B270-8EA6AC0CBDD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33F60607-A897-4262-95DD-A940ABBBCA24}"/>
              </a:ext>
            </a:extLst>
          </p:cNvPr>
          <p:cNvSpPr>
            <a:spLocks noGrp="1"/>
          </p:cNvSpPr>
          <p:nvPr>
            <p:ph type="title"/>
          </p:nvPr>
        </p:nvSpPr>
        <p:spPr>
          <a:xfrm>
            <a:off x="514349" y="764373"/>
            <a:ext cx="3093297" cy="1600200"/>
          </a:xfrm>
        </p:spPr>
        <p:txBody>
          <a:bodyPr vert="horz" lIns="91440" tIns="45720" rIns="91440" bIns="45720" rtlCol="0" anchor="b">
            <a:normAutofit/>
          </a:bodyPr>
          <a:lstStyle/>
          <a:p>
            <a:pPr algn="l"/>
            <a:r>
              <a:rPr lang="en-US" sz="2800"/>
              <a:t>Other codes</a:t>
            </a:r>
          </a:p>
        </p:txBody>
      </p:sp>
      <p:sp>
        <p:nvSpPr>
          <p:cNvPr id="3" name="Content Placeholder 2">
            <a:extLst>
              <a:ext uri="{FF2B5EF4-FFF2-40B4-BE49-F238E27FC236}">
                <a16:creationId xmlns:a16="http://schemas.microsoft.com/office/drawing/2014/main" id="{73E22E40-A2B3-4C51-AD11-88E1D35008EA}"/>
              </a:ext>
            </a:extLst>
          </p:cNvPr>
          <p:cNvSpPr>
            <a:spLocks noGrp="1"/>
          </p:cNvSpPr>
          <p:nvPr>
            <p:ph sz="half" idx="1"/>
          </p:nvPr>
        </p:nvSpPr>
        <p:spPr>
          <a:xfrm>
            <a:off x="514350" y="2364573"/>
            <a:ext cx="3093296" cy="3854112"/>
          </a:xfrm>
        </p:spPr>
        <p:txBody>
          <a:bodyPr vert="horz" lIns="91440" tIns="45720" rIns="91440" bIns="45720" rtlCol="0">
            <a:normAutofit/>
          </a:bodyPr>
          <a:lstStyle/>
          <a:p>
            <a:r>
              <a:rPr lang="en-US" sz="2400" dirty="0"/>
              <a:t>Building Code/Existing Building Code</a:t>
            </a:r>
          </a:p>
          <a:p>
            <a:endParaRPr lang="en-US" sz="2400" dirty="0"/>
          </a:p>
          <a:p>
            <a:r>
              <a:rPr lang="en-US" sz="2400" dirty="0"/>
              <a:t>Minnesota State Fire Code</a:t>
            </a:r>
          </a:p>
          <a:p>
            <a:endParaRPr lang="en-US" sz="2400" dirty="0"/>
          </a:p>
          <a:p>
            <a:r>
              <a:rPr lang="en-US" sz="2400" dirty="0"/>
              <a:t>Other</a:t>
            </a:r>
          </a:p>
        </p:txBody>
      </p:sp>
      <p:pic>
        <p:nvPicPr>
          <p:cNvPr id="6" name="Content Placeholder 5">
            <a:extLst>
              <a:ext uri="{FF2B5EF4-FFF2-40B4-BE49-F238E27FC236}">
                <a16:creationId xmlns:a16="http://schemas.microsoft.com/office/drawing/2014/main" id="{E5AA339A-053C-4FC0-86CB-C8CACBB1820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9252" r="25235" b="4"/>
          <a:stretch/>
        </p:blipFill>
        <p:spPr>
          <a:xfrm>
            <a:off x="4012205" y="746125"/>
            <a:ext cx="2485838" cy="3358380"/>
          </a:xfrm>
          <a:prstGeom prst="rect">
            <a:avLst/>
          </a:prstGeom>
        </p:spPr>
      </p:pic>
      <p:sp>
        <p:nvSpPr>
          <p:cNvPr id="20" name="Round Single Corner Rectangle 17">
            <a:extLst>
              <a:ext uri="{FF2B5EF4-FFF2-40B4-BE49-F238E27FC236}">
                <a16:creationId xmlns:a16="http://schemas.microsoft.com/office/drawing/2014/main" id="{76B44A81-87EC-416C-8094-359C84FEF5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8112" y="1002026"/>
            <a:ext cx="1731913" cy="1684338"/>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ingle Corner Rectangle 16">
            <a:extLst>
              <a:ext uri="{FF2B5EF4-FFF2-40B4-BE49-F238E27FC236}">
                <a16:creationId xmlns:a16="http://schemas.microsoft.com/office/drawing/2014/main" id="{0C371495-4807-437C-B138-97390839F8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4681380" y="4259603"/>
            <a:ext cx="1812939" cy="184084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FC87238-21D5-43A4-AFD0-7F370560CDBB}"/>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24405" r="37545" b="2"/>
          <a:stretch/>
        </p:blipFill>
        <p:spPr>
          <a:xfrm>
            <a:off x="6608112" y="2822889"/>
            <a:ext cx="2021538" cy="3532955"/>
          </a:xfrm>
          <a:prstGeom prst="rect">
            <a:avLst/>
          </a:prstGeom>
        </p:spPr>
      </p:pic>
    </p:spTree>
    <p:extLst>
      <p:ext uri="{BB962C8B-B14F-4D97-AF65-F5344CB8AC3E}">
        <p14:creationId xmlns:p14="http://schemas.microsoft.com/office/powerpoint/2010/main" val="406573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D2399-7475-404C-BAC9-E55E167692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D748104-6E76-4AD9-9940-82154F97E7C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514350" y="1066163"/>
            <a:ext cx="2480058" cy="5148371"/>
          </a:xfrm>
        </p:spPr>
        <p:txBody>
          <a:bodyPr>
            <a:normAutofit/>
          </a:bodyPr>
          <a:lstStyle/>
          <a:p>
            <a:r>
              <a:rPr lang="en-US" sz="5400" dirty="0"/>
              <a:t>Duties</a:t>
            </a:r>
          </a:p>
        </p:txBody>
      </p:sp>
      <p:graphicFrame>
        <p:nvGraphicFramePr>
          <p:cNvPr id="6" name="Content Placeholder 2">
            <a:extLst>
              <a:ext uri="{FF2B5EF4-FFF2-40B4-BE49-F238E27FC236}">
                <a16:creationId xmlns:a16="http://schemas.microsoft.com/office/drawing/2014/main" id="{FC515484-AD10-4FCE-B313-E461D3C0E124}"/>
              </a:ext>
            </a:extLst>
          </p:cNvPr>
          <p:cNvGraphicFramePr>
            <a:graphicFrameLocks noGrp="1"/>
          </p:cNvGraphicFramePr>
          <p:nvPr>
            <p:ph idx="1"/>
            <p:extLst>
              <p:ext uri="{D42A27DB-BD31-4B8C-83A1-F6EECF244321}">
                <p14:modId xmlns:p14="http://schemas.microsoft.com/office/powerpoint/2010/main" val="446895991"/>
              </p:ext>
            </p:extLst>
          </p:nvPr>
        </p:nvGraphicFramePr>
        <p:xfrm>
          <a:off x="3508758" y="1127125"/>
          <a:ext cx="4802995" cy="508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1080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E39533B-7DA3-4398-A7D8-AD6F1C3E3B7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useBgFill="1">
        <p:nvSpPr>
          <p:cNvPr id="24" name="Rectangle 23">
            <a:extLst>
              <a:ext uri="{FF2B5EF4-FFF2-40B4-BE49-F238E27FC236}">
                <a16:creationId xmlns:a16="http://schemas.microsoft.com/office/drawing/2014/main" id="{9DDA25FF-CA73-47B8-AB4C-1C3343FB1E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A25DA41-A1BD-4EC5-8504-99DBC64B36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a:stretch/>
        </p:blipFill>
        <p:spPr>
          <a:xfrm>
            <a:off x="0" y="0"/>
            <a:ext cx="9144000" cy="1441450"/>
          </a:xfrm>
          <a:prstGeom prst="rect">
            <a:avLst/>
          </a:prstGeom>
        </p:spPr>
      </p:pic>
      <p:sp>
        <p:nvSpPr>
          <p:cNvPr id="2" name="Title 1">
            <a:extLst>
              <a:ext uri="{FF2B5EF4-FFF2-40B4-BE49-F238E27FC236}">
                <a16:creationId xmlns:a16="http://schemas.microsoft.com/office/drawing/2014/main" id="{E659A1DF-5233-4130-8102-CF4CB0AFBFCA}"/>
              </a:ext>
            </a:extLst>
          </p:cNvPr>
          <p:cNvSpPr>
            <a:spLocks noGrp="1"/>
          </p:cNvSpPr>
          <p:nvPr>
            <p:ph type="title"/>
          </p:nvPr>
        </p:nvSpPr>
        <p:spPr>
          <a:xfrm>
            <a:off x="514349" y="764373"/>
            <a:ext cx="5136641" cy="1293028"/>
          </a:xfrm>
        </p:spPr>
        <p:txBody>
          <a:bodyPr vert="horz" lIns="91440" tIns="45720" rIns="91440" bIns="45720" rtlCol="0" anchor="ctr">
            <a:normAutofit/>
          </a:bodyPr>
          <a:lstStyle/>
          <a:p>
            <a:r>
              <a:rPr lang="en-US" dirty="0"/>
              <a:t>Preparing for Inspections</a:t>
            </a:r>
          </a:p>
        </p:txBody>
      </p:sp>
      <p:sp>
        <p:nvSpPr>
          <p:cNvPr id="4" name="Content Placeholder 3">
            <a:extLst>
              <a:ext uri="{FF2B5EF4-FFF2-40B4-BE49-F238E27FC236}">
                <a16:creationId xmlns:a16="http://schemas.microsoft.com/office/drawing/2014/main" id="{38E4C36D-1B03-4606-8D24-1F53B3C9E37A}"/>
              </a:ext>
            </a:extLst>
          </p:cNvPr>
          <p:cNvSpPr>
            <a:spLocks noGrp="1"/>
          </p:cNvSpPr>
          <p:nvPr>
            <p:ph sz="half" idx="1"/>
          </p:nvPr>
        </p:nvSpPr>
        <p:spPr>
          <a:xfrm>
            <a:off x="514350" y="2194560"/>
            <a:ext cx="5136640" cy="4024125"/>
          </a:xfrm>
        </p:spPr>
        <p:txBody>
          <a:bodyPr vert="horz" lIns="91440" tIns="45720" rIns="91440" bIns="45720" rtlCol="0">
            <a:normAutofit lnSpcReduction="10000"/>
          </a:bodyPr>
          <a:lstStyle/>
          <a:p>
            <a:r>
              <a:rPr lang="en-US" dirty="0"/>
              <a:t>Notify Tenants</a:t>
            </a:r>
          </a:p>
          <a:p>
            <a:endParaRPr lang="en-US" dirty="0"/>
          </a:p>
          <a:p>
            <a:r>
              <a:rPr lang="en-US" dirty="0"/>
              <a:t>Proactive Visit</a:t>
            </a:r>
          </a:p>
          <a:p>
            <a:endParaRPr lang="en-US" dirty="0"/>
          </a:p>
          <a:p>
            <a:r>
              <a:rPr lang="en-US" dirty="0"/>
              <a:t>Check all Smoke and Carbon Monoxide Alarms</a:t>
            </a:r>
          </a:p>
          <a:p>
            <a:pPr lvl="1"/>
            <a:r>
              <a:rPr lang="en-US" dirty="0"/>
              <a:t>Battery</a:t>
            </a:r>
          </a:p>
          <a:p>
            <a:pPr lvl="1"/>
            <a:r>
              <a:rPr lang="en-US" dirty="0"/>
              <a:t>Expiration Date</a:t>
            </a:r>
          </a:p>
          <a:p>
            <a:pPr lvl="1"/>
            <a:endParaRPr lang="en-US" dirty="0"/>
          </a:p>
          <a:p>
            <a:r>
              <a:rPr lang="en-US" dirty="0"/>
              <a:t>If maintenance is required, have a plan, and share with inspector</a:t>
            </a:r>
          </a:p>
          <a:p>
            <a:endParaRPr lang="en-US" dirty="0"/>
          </a:p>
          <a:p>
            <a:endParaRPr lang="en-US" dirty="0"/>
          </a:p>
        </p:txBody>
      </p:sp>
      <p:pic>
        <p:nvPicPr>
          <p:cNvPr id="9" name="Content Placeholder 8">
            <a:extLst>
              <a:ext uri="{FF2B5EF4-FFF2-40B4-BE49-F238E27FC236}">
                <a16:creationId xmlns:a16="http://schemas.microsoft.com/office/drawing/2014/main" id="{1AA39DE4-C7FC-45FC-8791-485913D53075}"/>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608340" y="640081"/>
            <a:ext cx="1761189" cy="1761189"/>
          </a:xfrm>
          <a:prstGeom prst="rect">
            <a:avLst/>
          </a:prstGeom>
        </p:spPr>
      </p:pic>
      <p:pic>
        <p:nvPicPr>
          <p:cNvPr id="16" name="Picture 15">
            <a:extLst>
              <a:ext uri="{FF2B5EF4-FFF2-40B4-BE49-F238E27FC236}">
                <a16:creationId xmlns:a16="http://schemas.microsoft.com/office/drawing/2014/main" id="{2184029C-5514-4D70-9F5E-7891A9F5381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6608339" y="2548405"/>
            <a:ext cx="1761190" cy="1761190"/>
          </a:xfrm>
          <a:prstGeom prst="rect">
            <a:avLst/>
          </a:prstGeom>
        </p:spPr>
      </p:pic>
      <p:pic>
        <p:nvPicPr>
          <p:cNvPr id="13" name="Picture 12">
            <a:extLst>
              <a:ext uri="{FF2B5EF4-FFF2-40B4-BE49-F238E27FC236}">
                <a16:creationId xmlns:a16="http://schemas.microsoft.com/office/drawing/2014/main" id="{9D8BF7E2-85CC-48C5-99FC-A5B5CAC9FA5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6601900" y="4470463"/>
            <a:ext cx="1774069" cy="1747458"/>
          </a:xfrm>
          <a:prstGeom prst="rect">
            <a:avLst/>
          </a:prstGeom>
        </p:spPr>
      </p:pic>
    </p:spTree>
    <p:extLst>
      <p:ext uri="{BB962C8B-B14F-4D97-AF65-F5344CB8AC3E}">
        <p14:creationId xmlns:p14="http://schemas.microsoft.com/office/powerpoint/2010/main" val="78827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5085FD1-965D-4283-9406-8871587C5B8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useBgFill="1">
        <p:nvSpPr>
          <p:cNvPr id="39" name="Rectangle 38">
            <a:extLst>
              <a:ext uri="{FF2B5EF4-FFF2-40B4-BE49-F238E27FC236}">
                <a16:creationId xmlns:a16="http://schemas.microsoft.com/office/drawing/2014/main" id="{51C2F646-C020-41BA-9246-26493CA2F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AB73865C-3717-43A2-8C4B-9CDBBB16D7C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0000"/>
          <a:stretch/>
        </p:blipFill>
        <p:spPr>
          <a:xfrm>
            <a:off x="0" y="0"/>
            <a:ext cx="4572000" cy="1441450"/>
          </a:xfrm>
          <a:prstGeom prst="rect">
            <a:avLst/>
          </a:prstGeom>
        </p:spPr>
      </p:pic>
      <p:sp>
        <p:nvSpPr>
          <p:cNvPr id="2" name="Title 1">
            <a:extLst>
              <a:ext uri="{FF2B5EF4-FFF2-40B4-BE49-F238E27FC236}">
                <a16:creationId xmlns:a16="http://schemas.microsoft.com/office/drawing/2014/main" id="{EDF44986-440D-4C72-9A9B-6829D0824662}"/>
              </a:ext>
            </a:extLst>
          </p:cNvPr>
          <p:cNvSpPr>
            <a:spLocks noGrp="1"/>
          </p:cNvSpPr>
          <p:nvPr>
            <p:ph type="title"/>
          </p:nvPr>
        </p:nvSpPr>
        <p:spPr>
          <a:xfrm>
            <a:off x="464820" y="764373"/>
            <a:ext cx="4087614" cy="1293028"/>
          </a:xfrm>
        </p:spPr>
        <p:txBody>
          <a:bodyPr vert="horz" lIns="91440" tIns="45720" rIns="91440" bIns="45720" rtlCol="0" anchor="ctr">
            <a:normAutofit/>
          </a:bodyPr>
          <a:lstStyle/>
          <a:p>
            <a:pPr algn="l"/>
            <a:r>
              <a:rPr lang="en-US" sz="2800" dirty="0"/>
              <a:t>Preparing for md inspections</a:t>
            </a:r>
          </a:p>
        </p:txBody>
      </p:sp>
      <p:sp>
        <p:nvSpPr>
          <p:cNvPr id="4" name="Content Placeholder 3">
            <a:extLst>
              <a:ext uri="{FF2B5EF4-FFF2-40B4-BE49-F238E27FC236}">
                <a16:creationId xmlns:a16="http://schemas.microsoft.com/office/drawing/2014/main" id="{9075C832-3053-47BC-A5F2-A961E7728EEF}"/>
              </a:ext>
            </a:extLst>
          </p:cNvPr>
          <p:cNvSpPr>
            <a:spLocks noGrp="1"/>
          </p:cNvSpPr>
          <p:nvPr>
            <p:ph sz="half" idx="2"/>
          </p:nvPr>
        </p:nvSpPr>
        <p:spPr>
          <a:xfrm>
            <a:off x="464820" y="2194560"/>
            <a:ext cx="4087614" cy="4024125"/>
          </a:xfrm>
        </p:spPr>
        <p:txBody>
          <a:bodyPr vert="horz" lIns="91440" tIns="45720" rIns="91440" bIns="45720" rtlCol="0">
            <a:normAutofit/>
          </a:bodyPr>
          <a:lstStyle/>
          <a:p>
            <a:r>
              <a:rPr lang="en-US" sz="2400" dirty="0"/>
              <a:t>Clear all hallways, corridors, stairways</a:t>
            </a:r>
          </a:p>
          <a:p>
            <a:endParaRPr lang="en-US" sz="2400" dirty="0"/>
          </a:p>
          <a:p>
            <a:r>
              <a:rPr lang="en-US" sz="2400" dirty="0"/>
              <a:t>Have Sprinkler System, Fire Extinguishers and Fire Alarm Inspected</a:t>
            </a:r>
          </a:p>
          <a:p>
            <a:endParaRPr lang="en-US" sz="1600" dirty="0"/>
          </a:p>
          <a:p>
            <a:endParaRPr lang="en-US" sz="1600" dirty="0"/>
          </a:p>
        </p:txBody>
      </p:sp>
      <p:pic>
        <p:nvPicPr>
          <p:cNvPr id="25" name="Content Placeholder 24">
            <a:extLst>
              <a:ext uri="{FF2B5EF4-FFF2-40B4-BE49-F238E27FC236}">
                <a16:creationId xmlns:a16="http://schemas.microsoft.com/office/drawing/2014/main" id="{B5599E01-5D8E-4803-AC7B-0DD80756F1A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8123" r="17540" b="-1"/>
          <a:stretch/>
        </p:blipFill>
        <p:spPr>
          <a:xfrm>
            <a:off x="4813300" y="10"/>
            <a:ext cx="2452632" cy="3933487"/>
          </a:xfrm>
          <a:prstGeom prst="rect">
            <a:avLst/>
          </a:prstGeom>
        </p:spPr>
      </p:pic>
      <p:pic>
        <p:nvPicPr>
          <p:cNvPr id="20" name="Picture 19">
            <a:extLst>
              <a:ext uri="{FF2B5EF4-FFF2-40B4-BE49-F238E27FC236}">
                <a16:creationId xmlns:a16="http://schemas.microsoft.com/office/drawing/2014/main" id="{9AEBABF6-2B29-4A14-9203-031F8476FF0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3092" r="8449" b="6"/>
          <a:stretch/>
        </p:blipFill>
        <p:spPr>
          <a:xfrm>
            <a:off x="7336630" y="10"/>
            <a:ext cx="1807370" cy="2538238"/>
          </a:xfrm>
          <a:prstGeom prst="rect">
            <a:avLst/>
          </a:prstGeom>
        </p:spPr>
      </p:pic>
      <p:sp>
        <p:nvSpPr>
          <p:cNvPr id="43" name="Rectangle 42">
            <a:extLst>
              <a:ext uri="{FF2B5EF4-FFF2-40B4-BE49-F238E27FC236}">
                <a16:creationId xmlns:a16="http://schemas.microsoft.com/office/drawing/2014/main" id="{D16C9470-CE68-4D69-8342-F67C37552B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630" y="2609193"/>
            <a:ext cx="1807369" cy="1324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3475BF6-D4A1-43BD-BABB-A82631B3F62A}"/>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r="2" b="1076"/>
          <a:stretch/>
        </p:blipFill>
        <p:spPr>
          <a:xfrm>
            <a:off x="4813300" y="4019723"/>
            <a:ext cx="4330700" cy="2838276"/>
          </a:xfrm>
          <a:prstGeom prst="rect">
            <a:avLst/>
          </a:prstGeom>
        </p:spPr>
      </p:pic>
    </p:spTree>
    <p:extLst>
      <p:ext uri="{BB962C8B-B14F-4D97-AF65-F5344CB8AC3E}">
        <p14:creationId xmlns:p14="http://schemas.microsoft.com/office/powerpoint/2010/main" val="2473965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dirty="0"/>
              <a:t>Common Code Requirements for Rental Licensing</a:t>
            </a:r>
          </a:p>
        </p:txBody>
      </p:sp>
      <p:pic>
        <p:nvPicPr>
          <p:cNvPr id="7" name="Content Placeholder 6">
            <a:extLst>
              <a:ext uri="{FF2B5EF4-FFF2-40B4-BE49-F238E27FC236}">
                <a16:creationId xmlns:a16="http://schemas.microsoft.com/office/drawing/2014/main" id="{D1797A49-2F1D-4FC2-AD38-222D5CCAED2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033714" y="2690814"/>
            <a:ext cx="3076575" cy="3076575"/>
          </a:xfrm>
        </p:spPr>
      </p:pic>
    </p:spTree>
    <p:extLst>
      <p:ext uri="{BB962C8B-B14F-4D97-AF65-F5344CB8AC3E}">
        <p14:creationId xmlns:p14="http://schemas.microsoft.com/office/powerpoint/2010/main" val="2646620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0">
            <a:extLst>
              <a:ext uri="{FF2B5EF4-FFF2-40B4-BE49-F238E27FC236}">
                <a16:creationId xmlns:a16="http://schemas.microsoft.com/office/drawing/2014/main" id="{35085FD1-965D-4283-9406-8871587C5B8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useBgFill="1">
        <p:nvSpPr>
          <p:cNvPr id="30" name="Rectangle 22">
            <a:extLst>
              <a:ext uri="{FF2B5EF4-FFF2-40B4-BE49-F238E27FC236}">
                <a16:creationId xmlns:a16="http://schemas.microsoft.com/office/drawing/2014/main" id="{EA1E09BD-ACDD-4AFE-978A-0FC2E1F4EB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4">
            <a:extLst>
              <a:ext uri="{FF2B5EF4-FFF2-40B4-BE49-F238E27FC236}">
                <a16:creationId xmlns:a16="http://schemas.microsoft.com/office/drawing/2014/main" id="{F7D05050-450F-4F28-88E2-305B4E365EC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8261"/>
          <a:stretch/>
        </p:blipFill>
        <p:spPr>
          <a:xfrm>
            <a:off x="3498585" y="0"/>
            <a:ext cx="5645415" cy="1441450"/>
          </a:xfrm>
          <a:prstGeom prst="rect">
            <a:avLst/>
          </a:prstGeom>
        </p:spPr>
      </p:pic>
      <p:sp>
        <p:nvSpPr>
          <p:cNvPr id="2" name="Title 1">
            <a:extLst>
              <a:ext uri="{FF2B5EF4-FFF2-40B4-BE49-F238E27FC236}">
                <a16:creationId xmlns:a16="http://schemas.microsoft.com/office/drawing/2014/main" id="{EE1320F9-C7CC-432C-8E86-C94FC368EFC4}"/>
              </a:ext>
            </a:extLst>
          </p:cNvPr>
          <p:cNvSpPr>
            <a:spLocks noGrp="1"/>
          </p:cNvSpPr>
          <p:nvPr>
            <p:ph type="title"/>
          </p:nvPr>
        </p:nvSpPr>
        <p:spPr>
          <a:xfrm>
            <a:off x="3505200" y="268437"/>
            <a:ext cx="5124450" cy="1293028"/>
          </a:xfrm>
        </p:spPr>
        <p:txBody>
          <a:bodyPr vert="horz" lIns="91440" tIns="45720" rIns="91440" bIns="45720" rtlCol="0" anchor="ctr">
            <a:normAutofit/>
          </a:bodyPr>
          <a:lstStyle/>
          <a:p>
            <a:r>
              <a:rPr lang="en-US" dirty="0"/>
              <a:t>Interior</a:t>
            </a:r>
          </a:p>
        </p:txBody>
      </p:sp>
      <p:pic>
        <p:nvPicPr>
          <p:cNvPr id="12" name="Picture 11">
            <a:extLst>
              <a:ext uri="{FF2B5EF4-FFF2-40B4-BE49-F238E27FC236}">
                <a16:creationId xmlns:a16="http://schemas.microsoft.com/office/drawing/2014/main" id="{B5E4FE73-02F2-4863-960C-781D1317368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2914" r="6" b="7235"/>
          <a:stretch/>
        </p:blipFill>
        <p:spPr>
          <a:xfrm>
            <a:off x="20" y="10"/>
            <a:ext cx="3171805" cy="2194550"/>
          </a:xfrm>
          <a:prstGeom prst="rect">
            <a:avLst/>
          </a:prstGeom>
        </p:spPr>
      </p:pic>
      <p:pic>
        <p:nvPicPr>
          <p:cNvPr id="32" name="Content Placeholder 5">
            <a:extLst>
              <a:ext uri="{FF2B5EF4-FFF2-40B4-BE49-F238E27FC236}">
                <a16:creationId xmlns:a16="http://schemas.microsoft.com/office/drawing/2014/main" id="{EFCD748A-12CE-4F48-A98C-A54D1C260123}"/>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r="6" b="7753"/>
          <a:stretch/>
        </p:blipFill>
        <p:spPr>
          <a:xfrm>
            <a:off x="20" y="2331720"/>
            <a:ext cx="3171805" cy="2194560"/>
          </a:xfrm>
          <a:prstGeom prst="rect">
            <a:avLst/>
          </a:prstGeom>
        </p:spPr>
      </p:pic>
      <p:pic>
        <p:nvPicPr>
          <p:cNvPr id="9" name="Content Placeholder 8">
            <a:extLst>
              <a:ext uri="{FF2B5EF4-FFF2-40B4-BE49-F238E27FC236}">
                <a16:creationId xmlns:a16="http://schemas.microsoft.com/office/drawing/2014/main" id="{1F05541B-B37C-4852-A8FD-9884F20A8C77}"/>
              </a:ext>
            </a:extLst>
          </p:cNvPr>
          <p:cNvPicPr>
            <a:picLocks noGrp="1" noChangeAspect="1"/>
          </p:cNvPicPr>
          <p:nvPr>
            <p:ph sz="half" idx="2"/>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r="1" b="7748"/>
          <a:stretch/>
        </p:blipFill>
        <p:spPr>
          <a:xfrm>
            <a:off x="20" y="4663440"/>
            <a:ext cx="3171805" cy="2194560"/>
          </a:xfrm>
          <a:prstGeom prst="rect">
            <a:avLst/>
          </a:prstGeom>
        </p:spPr>
      </p:pic>
      <p:sp>
        <p:nvSpPr>
          <p:cNvPr id="33" name="Content Placeholder 17">
            <a:extLst>
              <a:ext uri="{FF2B5EF4-FFF2-40B4-BE49-F238E27FC236}">
                <a16:creationId xmlns:a16="http://schemas.microsoft.com/office/drawing/2014/main" id="{18432D30-2181-459B-BB36-447C75EEFC14}"/>
              </a:ext>
            </a:extLst>
          </p:cNvPr>
          <p:cNvSpPr>
            <a:spLocks noGrp="1"/>
          </p:cNvSpPr>
          <p:nvPr>
            <p:ph sz="half" idx="1"/>
          </p:nvPr>
        </p:nvSpPr>
        <p:spPr>
          <a:xfrm>
            <a:off x="3505200" y="1561466"/>
            <a:ext cx="5124450" cy="4657220"/>
          </a:xfrm>
        </p:spPr>
        <p:txBody>
          <a:bodyPr vert="horz" lIns="91440" tIns="45720" rIns="91440" bIns="45720" rtlCol="0">
            <a:normAutofit/>
          </a:bodyPr>
          <a:lstStyle/>
          <a:p>
            <a:r>
              <a:rPr lang="en-US" sz="2400" dirty="0"/>
              <a:t>Peeling, chalking, flaking paint</a:t>
            </a:r>
          </a:p>
          <a:p>
            <a:endParaRPr lang="en-US" sz="2400" dirty="0"/>
          </a:p>
          <a:p>
            <a:r>
              <a:rPr lang="en-US" sz="2400" dirty="0"/>
              <a:t>Flooring-Free form tears, holes, etc.</a:t>
            </a:r>
          </a:p>
          <a:p>
            <a:endParaRPr lang="en-US" sz="2400" dirty="0"/>
          </a:p>
          <a:p>
            <a:r>
              <a:rPr lang="en-US" sz="2400" dirty="0"/>
              <a:t>Handrails and guards on stairs</a:t>
            </a:r>
          </a:p>
          <a:p>
            <a:pPr lvl="1"/>
            <a:r>
              <a:rPr lang="en-US" sz="2400" dirty="0"/>
              <a:t>More than 4 risers</a:t>
            </a:r>
          </a:p>
          <a:p>
            <a:pPr lvl="1"/>
            <a:r>
              <a:rPr lang="en-US" sz="2400" dirty="0"/>
              <a:t>Not less than 30” in height</a:t>
            </a:r>
          </a:p>
          <a:p>
            <a:pPr lvl="1"/>
            <a:r>
              <a:rPr lang="en-US" sz="2400" dirty="0"/>
              <a:t>Guards required where walking surface is more than 30” to floor or grade below.</a:t>
            </a:r>
          </a:p>
        </p:txBody>
      </p:sp>
    </p:spTree>
    <p:extLst>
      <p:ext uri="{BB962C8B-B14F-4D97-AF65-F5344CB8AC3E}">
        <p14:creationId xmlns:p14="http://schemas.microsoft.com/office/powerpoint/2010/main" val="125968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18" name="Rectangle 12">
            <a:extLst>
              <a:ext uri="{FF2B5EF4-FFF2-40B4-BE49-F238E27FC236}">
                <a16:creationId xmlns:a16="http://schemas.microsoft.com/office/drawing/2014/main" id="{1EA5387D-64D8-4D6C-B109-FF4E81DF6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9872235-5F54-493C-BC6F-5EC6ED8549B7}"/>
              </a:ext>
            </a:extLst>
          </p:cNvPr>
          <p:cNvPicPr>
            <a:picLocks noGrp="1" noChangeAspect="1"/>
          </p:cNvPicPr>
          <p:nvPr>
            <p:ph sz="half" idx="1"/>
          </p:nvPr>
        </p:nvPicPr>
        <p:blipFill rotWithShape="1">
          <a:blip r:embed="rId3">
            <a:alphaModFix amt="3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11334"/>
          <a:stretch/>
        </p:blipFill>
        <p:spPr>
          <a:xfrm>
            <a:off x="76200" y="10"/>
            <a:ext cx="9143980" cy="6857990"/>
          </a:xfrm>
          <a:prstGeom prst="rect">
            <a:avLst/>
          </a:prstGeom>
        </p:spPr>
      </p:pic>
      <p:sp>
        <p:nvSpPr>
          <p:cNvPr id="2" name="Title 1">
            <a:extLst>
              <a:ext uri="{FF2B5EF4-FFF2-40B4-BE49-F238E27FC236}">
                <a16:creationId xmlns:a16="http://schemas.microsoft.com/office/drawing/2014/main" id="{6F27465F-125C-4ECC-B696-53BE57A79D40}"/>
              </a:ext>
            </a:extLst>
          </p:cNvPr>
          <p:cNvSpPr>
            <a:spLocks noGrp="1"/>
          </p:cNvSpPr>
          <p:nvPr>
            <p:ph type="title"/>
          </p:nvPr>
        </p:nvSpPr>
        <p:spPr>
          <a:xfrm>
            <a:off x="2171700" y="764373"/>
            <a:ext cx="6457950" cy="1293028"/>
          </a:xfrm>
        </p:spPr>
        <p:txBody>
          <a:bodyPr vert="horz" lIns="91440" tIns="45720" rIns="91440" bIns="45720" rtlCol="0" anchor="ctr">
            <a:normAutofit/>
          </a:bodyPr>
          <a:lstStyle/>
          <a:p>
            <a:r>
              <a:rPr lang="en-US" dirty="0"/>
              <a:t>Windows</a:t>
            </a:r>
          </a:p>
        </p:txBody>
      </p:sp>
      <p:sp>
        <p:nvSpPr>
          <p:cNvPr id="4" name="Content Placeholder 3">
            <a:extLst>
              <a:ext uri="{FF2B5EF4-FFF2-40B4-BE49-F238E27FC236}">
                <a16:creationId xmlns:a16="http://schemas.microsoft.com/office/drawing/2014/main" id="{E38DC278-B5BE-4C9A-B553-E00C7421C522}"/>
              </a:ext>
            </a:extLst>
          </p:cNvPr>
          <p:cNvSpPr>
            <a:spLocks noGrp="1"/>
          </p:cNvSpPr>
          <p:nvPr>
            <p:ph sz="half" idx="2"/>
          </p:nvPr>
        </p:nvSpPr>
        <p:spPr>
          <a:xfrm>
            <a:off x="514350" y="2194560"/>
            <a:ext cx="8115300" cy="4024125"/>
          </a:xfrm>
        </p:spPr>
        <p:txBody>
          <a:bodyPr vert="horz" lIns="91440" tIns="45720" rIns="91440" bIns="45720" rtlCol="0">
            <a:normAutofit/>
          </a:bodyPr>
          <a:lstStyle/>
          <a:p>
            <a:r>
              <a:rPr lang="en-US" sz="3200" dirty="0"/>
              <a:t>Cracked Glass</a:t>
            </a:r>
          </a:p>
          <a:p>
            <a:pPr marL="0"/>
            <a:r>
              <a:rPr lang="en-US" sz="2800" dirty="0"/>
              <a:t>(may not be replaced with plexiglass)</a:t>
            </a:r>
          </a:p>
          <a:p>
            <a:pPr marL="0"/>
            <a:endParaRPr lang="en-US" sz="2800" dirty="0"/>
          </a:p>
          <a:p>
            <a:pPr marL="0"/>
            <a:r>
              <a:rPr lang="en-US" sz="2800" dirty="0"/>
              <a:t>Windows</a:t>
            </a:r>
          </a:p>
          <a:p>
            <a:pPr marL="0"/>
            <a:r>
              <a:rPr lang="en-US" sz="2800" dirty="0"/>
              <a:t>Every window, other than a fixed window, shall be easily openable and capable of being held open by window hardware (as designed).</a:t>
            </a:r>
          </a:p>
          <a:p>
            <a:pPr marL="0"/>
            <a:endParaRPr lang="en-US" sz="2800" dirty="0"/>
          </a:p>
        </p:txBody>
      </p:sp>
    </p:spTree>
    <p:extLst>
      <p:ext uri="{BB962C8B-B14F-4D97-AF65-F5344CB8AC3E}">
        <p14:creationId xmlns:p14="http://schemas.microsoft.com/office/powerpoint/2010/main" val="2553073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2BA45-8D6B-4C13-9BBE-D6B253F25201}"/>
              </a:ext>
            </a:extLst>
          </p:cNvPr>
          <p:cNvSpPr>
            <a:spLocks noGrp="1"/>
          </p:cNvSpPr>
          <p:nvPr>
            <p:ph type="title"/>
          </p:nvPr>
        </p:nvSpPr>
        <p:spPr>
          <a:xfrm>
            <a:off x="1219200" y="609600"/>
            <a:ext cx="2447543" cy="776684"/>
          </a:xfrm>
        </p:spPr>
        <p:txBody>
          <a:bodyPr vert="horz" lIns="68580" tIns="34290" rIns="68580" bIns="34290" rtlCol="0" anchor="ctr">
            <a:normAutofit/>
          </a:bodyPr>
          <a:lstStyle/>
          <a:p>
            <a:r>
              <a:rPr lang="en-US" b="1" dirty="0"/>
              <a:t>Doors</a:t>
            </a:r>
          </a:p>
        </p:txBody>
      </p:sp>
      <p:pic>
        <p:nvPicPr>
          <p:cNvPr id="16" name="Picture 15">
            <a:extLst>
              <a:ext uri="{FF2B5EF4-FFF2-40B4-BE49-F238E27FC236}">
                <a16:creationId xmlns:a16="http://schemas.microsoft.com/office/drawing/2014/main" id="{38DA85EA-5AC5-4C81-88BD-13726C47A65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82402" y="1772241"/>
            <a:ext cx="1622243" cy="1135570"/>
          </a:xfrm>
          <a:prstGeom prst="roundRect">
            <a:avLst>
              <a:gd name="adj" fmla="val 5453"/>
            </a:avLst>
          </a:prstGeom>
          <a:ln w="50800" cap="sq" cmpd="dbl">
            <a:noFill/>
            <a:miter lim="800000"/>
          </a:ln>
          <a:effectLst/>
        </p:spPr>
      </p:pic>
      <p:pic>
        <p:nvPicPr>
          <p:cNvPr id="19" name="Picture 18">
            <a:extLst>
              <a:ext uri="{FF2B5EF4-FFF2-40B4-BE49-F238E27FC236}">
                <a16:creationId xmlns:a16="http://schemas.microsoft.com/office/drawing/2014/main" id="{B09BF91D-75B0-4977-B311-754DF737B84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84200" y="3905191"/>
            <a:ext cx="1617428" cy="1213071"/>
          </a:xfrm>
          <a:prstGeom prst="roundRect">
            <a:avLst>
              <a:gd name="adj" fmla="val 5453"/>
            </a:avLst>
          </a:prstGeom>
          <a:ln w="50800" cap="sq" cmpd="dbl">
            <a:noFill/>
            <a:miter lim="800000"/>
          </a:ln>
          <a:effectLst/>
        </p:spPr>
      </p:pic>
      <p:pic>
        <p:nvPicPr>
          <p:cNvPr id="13" name="Content Placeholder 12">
            <a:extLst>
              <a:ext uri="{FF2B5EF4-FFF2-40B4-BE49-F238E27FC236}">
                <a16:creationId xmlns:a16="http://schemas.microsoft.com/office/drawing/2014/main" id="{BE992851-8956-44BF-BCEB-75BDB68E74EC}"/>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2518375" y="1696535"/>
            <a:ext cx="2594012" cy="3458682"/>
          </a:xfrm>
          <a:prstGeom prst="roundRect">
            <a:avLst>
              <a:gd name="adj" fmla="val 5453"/>
            </a:avLst>
          </a:prstGeom>
          <a:ln w="50800" cap="sq" cmpd="dbl">
            <a:noFill/>
            <a:miter lim="800000"/>
          </a:ln>
          <a:effectLst/>
        </p:spPr>
      </p:pic>
      <p:sp>
        <p:nvSpPr>
          <p:cNvPr id="5" name="Content Placeholder 4">
            <a:extLst>
              <a:ext uri="{FF2B5EF4-FFF2-40B4-BE49-F238E27FC236}">
                <a16:creationId xmlns:a16="http://schemas.microsoft.com/office/drawing/2014/main" id="{9D0717B5-C591-4722-9E81-32FB7E08F658}"/>
              </a:ext>
            </a:extLst>
          </p:cNvPr>
          <p:cNvSpPr>
            <a:spLocks noGrp="1"/>
          </p:cNvSpPr>
          <p:nvPr>
            <p:ph sz="half" idx="1"/>
          </p:nvPr>
        </p:nvSpPr>
        <p:spPr>
          <a:xfrm>
            <a:off x="5426117" y="838200"/>
            <a:ext cx="3336883" cy="5715000"/>
          </a:xfrm>
        </p:spPr>
        <p:txBody>
          <a:bodyPr vert="horz" lIns="68580" tIns="34290" rIns="68580" bIns="34290" rtlCol="0" anchor="ctr">
            <a:noAutofit/>
          </a:bodyPr>
          <a:lstStyle/>
          <a:p>
            <a:r>
              <a:rPr lang="en-US" sz="2000" dirty="0"/>
              <a:t>304.18.1 Doors – Deadbolt locks on rental, leased or sublet dwelling units. </a:t>
            </a:r>
          </a:p>
          <a:p>
            <a:pPr lvl="1"/>
            <a:r>
              <a:rPr lang="en-US" dirty="0"/>
              <a:t>– Openable from side from which egress is to be made without the need for keys, special knowledge or effort. </a:t>
            </a:r>
          </a:p>
          <a:p>
            <a:pPr lvl="2"/>
            <a:r>
              <a:rPr lang="en-US" sz="2000" dirty="0"/>
              <a:t>– Lock throw of not less than 1”.</a:t>
            </a:r>
          </a:p>
          <a:p>
            <a:pPr lvl="2"/>
            <a:r>
              <a:rPr lang="en-US" sz="2000" dirty="0"/>
              <a:t> – Maintained in good working condition.</a:t>
            </a:r>
          </a:p>
        </p:txBody>
      </p:sp>
      <p:sp>
        <p:nvSpPr>
          <p:cNvPr id="17" name="TextBox 16">
            <a:extLst>
              <a:ext uri="{FF2B5EF4-FFF2-40B4-BE49-F238E27FC236}">
                <a16:creationId xmlns:a16="http://schemas.microsoft.com/office/drawing/2014/main" id="{C678FF31-AC42-4824-8288-9119B9D50D21}"/>
              </a:ext>
            </a:extLst>
          </p:cNvPr>
          <p:cNvSpPr txBox="1"/>
          <p:nvPr/>
        </p:nvSpPr>
        <p:spPr>
          <a:xfrm>
            <a:off x="7079011" y="6867525"/>
            <a:ext cx="2064989"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3" tooltip="http://english.stackexchange.com/questions/274743/what-is-the-generic-name-for-a-yale-lock">
                  <a:extLst>
                    <a:ext uri="{A12FA001-AC4F-418D-AE19-62706E023703}">
                      <ahyp:hlinkClr xmlns:ahyp="http://schemas.microsoft.com/office/drawing/2018/hyperlinkcolor" xmlns="" val="tx"/>
                    </a:ext>
                  </a:extLst>
                </a:hlinkClick>
              </a:rPr>
              <a:t>This Photo</a:t>
            </a:r>
            <a:r>
              <a:rPr lang="en-US" sz="525">
                <a:solidFill>
                  <a:srgbClr val="FFFFFF"/>
                </a:solidFill>
              </a:rPr>
              <a:t> by Unknown Author is licensed under </a:t>
            </a:r>
            <a:r>
              <a:rPr lang="en-US" sz="525">
                <a:solidFill>
                  <a:srgbClr val="FFFFFF"/>
                </a:solidFill>
                <a:hlinkClick r:id="rId8" tooltip="https://creativecommons.org/licenses/by-sa/3.0/">
                  <a:extLst>
                    <a:ext uri="{A12FA001-AC4F-418D-AE19-62706E023703}">
                      <ahyp:hlinkClr xmlns:ahyp="http://schemas.microsoft.com/office/drawing/2018/hyperlinkcolor" xmlns="" val="tx"/>
                    </a:ext>
                  </a:extLst>
                </a:hlinkClick>
              </a:rPr>
              <a:t>CC BY-SA</a:t>
            </a:r>
            <a:endParaRPr lang="en-US" sz="525">
              <a:solidFill>
                <a:srgbClr val="FFFFFF"/>
              </a:solidFill>
            </a:endParaRPr>
          </a:p>
        </p:txBody>
      </p:sp>
      <p:sp>
        <p:nvSpPr>
          <p:cNvPr id="20" name="TextBox 19">
            <a:extLst>
              <a:ext uri="{FF2B5EF4-FFF2-40B4-BE49-F238E27FC236}">
                <a16:creationId xmlns:a16="http://schemas.microsoft.com/office/drawing/2014/main" id="{1D432708-D112-4506-A416-019B2834EDC8}"/>
              </a:ext>
            </a:extLst>
          </p:cNvPr>
          <p:cNvSpPr txBox="1"/>
          <p:nvPr/>
        </p:nvSpPr>
        <p:spPr>
          <a:xfrm>
            <a:off x="5339205" y="6867525"/>
            <a:ext cx="2064989"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5" tooltip="http://lifehacks.stackexchange.com/questions/5918/how-to-tell-if-a-door-is-locked-just-by-looking">
                  <a:extLst>
                    <a:ext uri="{A12FA001-AC4F-418D-AE19-62706E023703}">
                      <ahyp:hlinkClr xmlns:ahyp="http://schemas.microsoft.com/office/drawing/2018/hyperlinkcolor" xmlns="" val="tx"/>
                    </a:ext>
                  </a:extLst>
                </a:hlinkClick>
              </a:rPr>
              <a:t>This Photo</a:t>
            </a:r>
            <a:r>
              <a:rPr lang="en-US" sz="525">
                <a:solidFill>
                  <a:srgbClr val="FFFFFF"/>
                </a:solidFill>
              </a:rPr>
              <a:t> by Unknown Author is licensed under </a:t>
            </a:r>
            <a:r>
              <a:rPr lang="en-US" sz="525">
                <a:solidFill>
                  <a:srgbClr val="FFFFFF"/>
                </a:solidFill>
                <a:hlinkClick r:id="rId8" tooltip="https://creativecommons.org/licenses/by-sa/3.0/">
                  <a:extLst>
                    <a:ext uri="{A12FA001-AC4F-418D-AE19-62706E023703}">
                      <ahyp:hlinkClr xmlns:ahyp="http://schemas.microsoft.com/office/drawing/2018/hyperlinkcolor" xmlns="" val="tx"/>
                    </a:ext>
                  </a:extLst>
                </a:hlinkClick>
              </a:rPr>
              <a:t>CC BY-SA</a:t>
            </a:r>
            <a:endParaRPr lang="en-US" sz="525">
              <a:solidFill>
                <a:srgbClr val="FFFFFF"/>
              </a:solidFill>
            </a:endParaRPr>
          </a:p>
        </p:txBody>
      </p:sp>
    </p:spTree>
    <p:extLst>
      <p:ext uri="{BB962C8B-B14F-4D97-AF65-F5344CB8AC3E}">
        <p14:creationId xmlns:p14="http://schemas.microsoft.com/office/powerpoint/2010/main" val="424254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13" name="Rectangle 12">
            <a:extLst>
              <a:ext uri="{FF2B5EF4-FFF2-40B4-BE49-F238E27FC236}">
                <a16:creationId xmlns:a16="http://schemas.microsoft.com/office/drawing/2014/main" id="{1EA5387D-64D8-4D6C-B109-FF4E81DF6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62B5541-8499-4EB9-A755-19C235616486}"/>
              </a:ext>
            </a:extLst>
          </p:cNvPr>
          <p:cNvPicPr>
            <a:picLocks noGrp="1" noChangeAspect="1"/>
          </p:cNvPicPr>
          <p:nvPr>
            <p:ph sz="half" idx="2"/>
          </p:nvPr>
        </p:nvPicPr>
        <p:blipFill rotWithShape="1">
          <a:blip r:embed="rId3">
            <a:duotone>
              <a:prstClr val="black"/>
              <a:schemeClr val="tx2">
                <a:tint val="45000"/>
                <a:satMod val="400000"/>
              </a:schemeClr>
            </a:duotone>
            <a:alphaModFix amt="3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8306" r="18694"/>
          <a:stretch/>
        </p:blipFill>
        <p:spPr>
          <a:xfrm>
            <a:off x="0" y="-152400"/>
            <a:ext cx="9143980" cy="6857990"/>
          </a:xfrm>
          <a:prstGeom prst="rect">
            <a:avLst/>
          </a:prstGeom>
        </p:spPr>
      </p:pic>
      <p:pic>
        <p:nvPicPr>
          <p:cNvPr id="15" name="Picture 14">
            <a:extLst>
              <a:ext uri="{FF2B5EF4-FFF2-40B4-BE49-F238E27FC236}">
                <a16:creationId xmlns:a16="http://schemas.microsoft.com/office/drawing/2014/main" id="{6319FFD2-07B5-4029-BFB3-26FCFCC2F1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D2BD95C8-1560-4947-A888-A6A470D03CEC}"/>
              </a:ext>
            </a:extLst>
          </p:cNvPr>
          <p:cNvSpPr>
            <a:spLocks noGrp="1"/>
          </p:cNvSpPr>
          <p:nvPr>
            <p:ph type="title"/>
          </p:nvPr>
        </p:nvSpPr>
        <p:spPr>
          <a:xfrm>
            <a:off x="2171700" y="764373"/>
            <a:ext cx="6457950" cy="1293028"/>
          </a:xfrm>
        </p:spPr>
        <p:txBody>
          <a:bodyPr vert="horz" lIns="91440" tIns="45720" rIns="91440" bIns="45720" rtlCol="0" anchor="ctr">
            <a:normAutofit/>
          </a:bodyPr>
          <a:lstStyle/>
          <a:p>
            <a:r>
              <a:rPr lang="en-US" dirty="0"/>
              <a:t> Goals</a:t>
            </a:r>
          </a:p>
        </p:txBody>
      </p:sp>
      <p:sp>
        <p:nvSpPr>
          <p:cNvPr id="3" name="Content Placeholder 2">
            <a:extLst>
              <a:ext uri="{FF2B5EF4-FFF2-40B4-BE49-F238E27FC236}">
                <a16:creationId xmlns:a16="http://schemas.microsoft.com/office/drawing/2014/main" id="{F42B75B4-EDBE-4A09-82A1-FDDB60D0EEF3}"/>
              </a:ext>
            </a:extLst>
          </p:cNvPr>
          <p:cNvSpPr>
            <a:spLocks noGrp="1"/>
          </p:cNvSpPr>
          <p:nvPr>
            <p:ph sz="half" idx="1"/>
          </p:nvPr>
        </p:nvSpPr>
        <p:spPr>
          <a:xfrm>
            <a:off x="514350" y="2194560"/>
            <a:ext cx="8115300" cy="4024125"/>
          </a:xfrm>
        </p:spPr>
        <p:txBody>
          <a:bodyPr vert="horz" lIns="91440" tIns="45720" rIns="91440" bIns="45720" rtlCol="0">
            <a:normAutofit fontScale="92500" lnSpcReduction="20000"/>
          </a:bodyPr>
          <a:lstStyle/>
          <a:p>
            <a:r>
              <a:rPr lang="en-US" sz="2400" b="1" dirty="0">
                <a:solidFill>
                  <a:srgbClr val="FFFF00"/>
                </a:solidFill>
              </a:rPr>
              <a:t>City of Duluth Rental License Requirements</a:t>
            </a:r>
          </a:p>
          <a:p>
            <a:pPr marL="0" indent="0">
              <a:buNone/>
            </a:pPr>
            <a:endParaRPr lang="en-US" sz="2400" b="1" dirty="0">
              <a:solidFill>
                <a:srgbClr val="FFFF00"/>
              </a:solidFill>
            </a:endParaRPr>
          </a:p>
          <a:p>
            <a:r>
              <a:rPr lang="en-US" sz="2400" b="1" dirty="0">
                <a:solidFill>
                  <a:srgbClr val="FFFF00"/>
                </a:solidFill>
              </a:rPr>
              <a:t>Overview of the Codes</a:t>
            </a:r>
          </a:p>
          <a:p>
            <a:pPr lvl="1"/>
            <a:r>
              <a:rPr lang="en-US" sz="2400" b="1" dirty="0">
                <a:solidFill>
                  <a:srgbClr val="FFFF00"/>
                </a:solidFill>
              </a:rPr>
              <a:t>History</a:t>
            </a:r>
          </a:p>
          <a:p>
            <a:pPr lvl="1"/>
            <a:r>
              <a:rPr lang="en-US" sz="2400" b="1" dirty="0">
                <a:solidFill>
                  <a:srgbClr val="FFFF00"/>
                </a:solidFill>
              </a:rPr>
              <a:t>Regulations/Which Codes</a:t>
            </a:r>
          </a:p>
          <a:p>
            <a:pPr marL="393182" lvl="1"/>
            <a:endParaRPr lang="en-US" sz="2400" b="1" dirty="0">
              <a:solidFill>
                <a:srgbClr val="FFFF00"/>
              </a:solidFill>
            </a:endParaRPr>
          </a:p>
          <a:p>
            <a:r>
              <a:rPr lang="en-US" sz="2400" b="1" dirty="0">
                <a:solidFill>
                  <a:srgbClr val="FFFF00"/>
                </a:solidFill>
              </a:rPr>
              <a:t>Inspection Process</a:t>
            </a:r>
          </a:p>
          <a:p>
            <a:pPr marL="0"/>
            <a:endParaRPr lang="en-US" sz="2400" b="1" dirty="0">
              <a:solidFill>
                <a:srgbClr val="FFFF00"/>
              </a:solidFill>
            </a:endParaRPr>
          </a:p>
          <a:p>
            <a:r>
              <a:rPr lang="en-US" sz="2400" b="1" dirty="0">
                <a:solidFill>
                  <a:srgbClr val="FFFF00"/>
                </a:solidFill>
              </a:rPr>
              <a:t>Common Code Corrections</a:t>
            </a:r>
          </a:p>
          <a:p>
            <a:pPr marL="0"/>
            <a:endParaRPr lang="en-US" sz="2400" b="1" dirty="0">
              <a:solidFill>
                <a:srgbClr val="FFFF00"/>
              </a:solidFill>
            </a:endParaRPr>
          </a:p>
          <a:p>
            <a:r>
              <a:rPr lang="en-US" sz="2400" b="1" dirty="0">
                <a:solidFill>
                  <a:srgbClr val="FFFF00"/>
                </a:solidFill>
              </a:rPr>
              <a:t>Best Practices</a:t>
            </a:r>
          </a:p>
        </p:txBody>
      </p:sp>
    </p:spTree>
    <p:extLst>
      <p:ext uri="{BB962C8B-B14F-4D97-AF65-F5344CB8AC3E}">
        <p14:creationId xmlns:p14="http://schemas.microsoft.com/office/powerpoint/2010/main" val="995892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C3BBC63-DC19-41B8-AB81-E30CC21AEB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3AD71850-8537-4863-AA18-81DEA35EBB0A}"/>
              </a:ext>
            </a:extLst>
          </p:cNvPr>
          <p:cNvSpPr>
            <a:spLocks noGrp="1"/>
          </p:cNvSpPr>
          <p:nvPr>
            <p:ph type="title"/>
          </p:nvPr>
        </p:nvSpPr>
        <p:spPr>
          <a:xfrm>
            <a:off x="3505200" y="764373"/>
            <a:ext cx="5124450" cy="1293028"/>
          </a:xfrm>
        </p:spPr>
        <p:txBody>
          <a:bodyPr vert="horz" lIns="91440" tIns="45720" rIns="91440" bIns="45720" rtlCol="0" anchor="ctr">
            <a:normAutofit/>
          </a:bodyPr>
          <a:lstStyle/>
          <a:p>
            <a:r>
              <a:rPr lang="en-US"/>
              <a:t>Extension cords</a:t>
            </a:r>
            <a:endParaRPr lang="en-US" dirty="0"/>
          </a:p>
        </p:txBody>
      </p:sp>
      <p:sp>
        <p:nvSpPr>
          <p:cNvPr id="37" name="Rectangle 36">
            <a:extLst>
              <a:ext uri="{FF2B5EF4-FFF2-40B4-BE49-F238E27FC236}">
                <a16:creationId xmlns:a16="http://schemas.microsoft.com/office/drawing/2014/main" id="{21495152-D769-451A-92DB-5A3DE73FCD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85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Content Placeholder 8">
            <a:extLst>
              <a:ext uri="{FF2B5EF4-FFF2-40B4-BE49-F238E27FC236}">
                <a16:creationId xmlns:a16="http://schemas.microsoft.com/office/drawing/2014/main" id="{303CCFE3-7142-4214-A6F8-FB9E1406103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119" r="22121" b="1"/>
          <a:stretch/>
        </p:blipFill>
        <p:spPr>
          <a:xfrm>
            <a:off x="20" y="-2"/>
            <a:ext cx="3127226" cy="4206240"/>
          </a:xfrm>
          <a:prstGeom prst="rect">
            <a:avLst/>
          </a:prstGeom>
        </p:spPr>
      </p:pic>
      <p:pic>
        <p:nvPicPr>
          <p:cNvPr id="6" name="Content Placeholder 5" descr="A picture containing ground, animal, outdoor, bird&#10;&#10;Description automatically generated">
            <a:extLst>
              <a:ext uri="{FF2B5EF4-FFF2-40B4-BE49-F238E27FC236}">
                <a16:creationId xmlns:a16="http://schemas.microsoft.com/office/drawing/2014/main" id="{067511B9-1BE9-4076-86E3-39350597C4AE}"/>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8422" r="1678" b="3"/>
          <a:stretch/>
        </p:blipFill>
        <p:spPr>
          <a:xfrm>
            <a:off x="20" y="4206239"/>
            <a:ext cx="3127225" cy="2651761"/>
          </a:xfrm>
          <a:prstGeom prst="rect">
            <a:avLst/>
          </a:prstGeom>
        </p:spPr>
      </p:pic>
      <p:sp>
        <p:nvSpPr>
          <p:cNvPr id="29" name="Content Placeholder 14">
            <a:extLst>
              <a:ext uri="{FF2B5EF4-FFF2-40B4-BE49-F238E27FC236}">
                <a16:creationId xmlns:a16="http://schemas.microsoft.com/office/drawing/2014/main" id="{A1CFC3EA-B22D-4F42-A233-48223C594235}"/>
              </a:ext>
            </a:extLst>
          </p:cNvPr>
          <p:cNvSpPr>
            <a:spLocks noGrp="1"/>
          </p:cNvSpPr>
          <p:nvPr>
            <p:ph sz="half" idx="1"/>
          </p:nvPr>
        </p:nvSpPr>
        <p:spPr>
          <a:xfrm>
            <a:off x="3505200" y="2194560"/>
            <a:ext cx="5124450" cy="4024125"/>
          </a:xfrm>
        </p:spPr>
        <p:txBody>
          <a:bodyPr vert="horz" lIns="91440" tIns="45720" rIns="91440" bIns="45720" rtlCol="0">
            <a:normAutofit lnSpcReduction="10000"/>
          </a:bodyPr>
          <a:lstStyle/>
          <a:p>
            <a:r>
              <a:rPr lang="en-US" dirty="0"/>
              <a:t>Cannot be used for permanent power</a:t>
            </a:r>
          </a:p>
          <a:p>
            <a:endParaRPr lang="en-US" dirty="0"/>
          </a:p>
          <a:p>
            <a:r>
              <a:rPr lang="en-US" dirty="0"/>
              <a:t>Cannot be daisy chained</a:t>
            </a:r>
          </a:p>
          <a:p>
            <a:endParaRPr lang="en-US" dirty="0"/>
          </a:p>
          <a:p>
            <a:r>
              <a:rPr lang="en-US" dirty="0"/>
              <a:t>May not be used for appliances, space heaters, </a:t>
            </a:r>
            <a:r>
              <a:rPr lang="en-US" dirty="0" err="1"/>
              <a:t>etc</a:t>
            </a:r>
            <a:endParaRPr lang="en-US" dirty="0"/>
          </a:p>
          <a:p>
            <a:endParaRPr lang="en-US" dirty="0"/>
          </a:p>
          <a:p>
            <a:r>
              <a:rPr lang="en-US" dirty="0"/>
              <a:t>Power Strips with overload protection (20 AMP rated) allowed.</a:t>
            </a:r>
          </a:p>
        </p:txBody>
      </p:sp>
    </p:spTree>
    <p:extLst>
      <p:ext uri="{BB962C8B-B14F-4D97-AF65-F5344CB8AC3E}">
        <p14:creationId xmlns:p14="http://schemas.microsoft.com/office/powerpoint/2010/main" val="4293460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17">
            <a:extLst>
              <a:ext uri="{FF2B5EF4-FFF2-40B4-BE49-F238E27FC236}">
                <a16:creationId xmlns:a16="http://schemas.microsoft.com/office/drawing/2014/main" id="{C413590B-CB36-47BC-B705-69813F7B5F6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31" name="Rectangle 19">
            <a:extLst>
              <a:ext uri="{FF2B5EF4-FFF2-40B4-BE49-F238E27FC236}">
                <a16:creationId xmlns:a16="http://schemas.microsoft.com/office/drawing/2014/main" id="{045627E7-B0A2-401D-BA86-8B6A7034B5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C8EEC90D-F5D8-4E19-8E0B-7D887B46E94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544827" y="831203"/>
            <a:ext cx="3978221" cy="1220493"/>
          </a:xfrm>
        </p:spPr>
        <p:txBody>
          <a:bodyPr vert="horz" lIns="91440" tIns="45720" rIns="91440" bIns="45720" rtlCol="0" anchor="ctr">
            <a:normAutofit/>
          </a:bodyPr>
          <a:lstStyle/>
          <a:p>
            <a:pPr algn="l"/>
            <a:r>
              <a:rPr lang="en-US" sz="3600" dirty="0"/>
              <a:t>Dryer Venting</a:t>
            </a:r>
          </a:p>
        </p:txBody>
      </p:sp>
      <p:sp>
        <p:nvSpPr>
          <p:cNvPr id="9" name="Content Placeholder 8"/>
          <p:cNvSpPr>
            <a:spLocks noGrp="1"/>
          </p:cNvSpPr>
          <p:nvPr>
            <p:ph sz="half" idx="2"/>
          </p:nvPr>
        </p:nvSpPr>
        <p:spPr>
          <a:xfrm>
            <a:off x="514350" y="2194560"/>
            <a:ext cx="3978221" cy="3979997"/>
          </a:xfrm>
        </p:spPr>
        <p:txBody>
          <a:bodyPr vert="horz" lIns="91440" tIns="45720" rIns="91440" bIns="45720" rtlCol="0">
            <a:normAutofit lnSpcReduction="10000"/>
          </a:bodyPr>
          <a:lstStyle/>
          <a:p>
            <a:r>
              <a:rPr lang="en-US" sz="2400" dirty="0"/>
              <a:t>No Plastic Vent lines</a:t>
            </a:r>
          </a:p>
          <a:p>
            <a:pPr marL="0"/>
            <a:endParaRPr lang="en-US" sz="2400" dirty="0"/>
          </a:p>
          <a:p>
            <a:r>
              <a:rPr lang="en-US" sz="2400" dirty="0"/>
              <a:t>4” in diameter with two 90 degree elbows terminating outside</a:t>
            </a:r>
          </a:p>
          <a:p>
            <a:endParaRPr lang="en-US" sz="2400" dirty="0"/>
          </a:p>
          <a:p>
            <a:r>
              <a:rPr lang="en-US" sz="2400" dirty="0"/>
              <a:t>Back draft damper</a:t>
            </a:r>
          </a:p>
          <a:p>
            <a:endParaRPr lang="en-US" sz="2400" dirty="0"/>
          </a:p>
          <a:p>
            <a:r>
              <a:rPr lang="en-US" sz="2400" dirty="0"/>
              <a:t>No lint traps, heat diverters, or screens</a:t>
            </a:r>
          </a:p>
        </p:txBody>
      </p:sp>
      <p:sp>
        <p:nvSpPr>
          <p:cNvPr id="33" name="Rectangle 23">
            <a:extLst>
              <a:ext uri="{FF2B5EF4-FFF2-40B4-BE49-F238E27FC236}">
                <a16:creationId xmlns:a16="http://schemas.microsoft.com/office/drawing/2014/main" id="{B85462D3-3F6B-4CB0-BF76-EF44540C93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3706" y="488844"/>
            <a:ext cx="2015805" cy="3506830"/>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96314" y="1349516"/>
            <a:ext cx="1785485" cy="1785485"/>
          </a:xfrm>
          <a:prstGeom prst="rect">
            <a:avLst/>
          </a:prstGeom>
        </p:spPr>
      </p:pic>
      <p:sp>
        <p:nvSpPr>
          <p:cNvPr id="34" name="Round Single Corner Rectangle 24">
            <a:extLst>
              <a:ext uri="{FF2B5EF4-FFF2-40B4-BE49-F238E27FC236}">
                <a16:creationId xmlns:a16="http://schemas.microsoft.com/office/drawing/2014/main" id="{C385A7D8-BC2F-4971-936E-4EB0F25D90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0880" y="916605"/>
            <a:ext cx="1498770" cy="2230427"/>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Single Corner Rectangle 23">
            <a:extLst>
              <a:ext uri="{FF2B5EF4-FFF2-40B4-BE49-F238E27FC236}">
                <a16:creationId xmlns:a16="http://schemas.microsoft.com/office/drawing/2014/main" id="{F5783DCE-73A0-4298-9CCB-8EC4570E5D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224865" y="4164747"/>
            <a:ext cx="1760632" cy="175560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3D1A476-EEF3-4A3D-AA24-40A9593420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4926" y="3301139"/>
            <a:ext cx="1665600" cy="3027524"/>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3300423"/>
            <a:ext cx="2859900" cy="2947977"/>
          </a:xfrm>
          <a:prstGeom prst="rect">
            <a:avLst/>
          </a:prstGeom>
        </p:spPr>
      </p:pic>
    </p:spTree>
    <p:extLst>
      <p:ext uri="{BB962C8B-B14F-4D97-AF65-F5344CB8AC3E}">
        <p14:creationId xmlns:p14="http://schemas.microsoft.com/office/powerpoint/2010/main" val="408321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AE2B64-68B6-4636-88AB-6DEF2531A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2620771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464819" y="764373"/>
            <a:ext cx="4692968" cy="1293028"/>
          </a:xfrm>
        </p:spPr>
        <p:txBody>
          <a:bodyPr vert="horz" lIns="91440" tIns="45720" rIns="91440" bIns="45720" rtlCol="0" anchor="ctr">
            <a:normAutofit/>
          </a:bodyPr>
          <a:lstStyle/>
          <a:p>
            <a:r>
              <a:rPr lang="en-US" dirty="0"/>
              <a:t>Water Heater</a:t>
            </a:r>
          </a:p>
        </p:txBody>
      </p:sp>
      <p:sp>
        <p:nvSpPr>
          <p:cNvPr id="5" name="Content Placeholder 4"/>
          <p:cNvSpPr>
            <a:spLocks noGrp="1"/>
          </p:cNvSpPr>
          <p:nvPr>
            <p:ph sz="half" idx="2"/>
          </p:nvPr>
        </p:nvSpPr>
        <p:spPr>
          <a:xfrm>
            <a:off x="464820" y="2194560"/>
            <a:ext cx="4692967" cy="4024125"/>
          </a:xfrm>
        </p:spPr>
        <p:txBody>
          <a:bodyPr vert="horz" lIns="91440" tIns="45720" rIns="91440" bIns="45720" rtlCol="0">
            <a:normAutofit/>
          </a:bodyPr>
          <a:lstStyle/>
          <a:p>
            <a:r>
              <a:rPr lang="en-US" dirty="0"/>
              <a:t>Connections maintained</a:t>
            </a:r>
          </a:p>
          <a:p>
            <a:endParaRPr lang="en-US" dirty="0"/>
          </a:p>
          <a:p>
            <a:r>
              <a:rPr lang="en-US" dirty="0"/>
              <a:t>Panels Intact</a:t>
            </a:r>
          </a:p>
          <a:p>
            <a:endParaRPr lang="en-US" dirty="0"/>
          </a:p>
          <a:p>
            <a:r>
              <a:rPr lang="en-US" dirty="0"/>
              <a:t>Overflow tube/pipe metal or copper and within 18” of the ground.</a:t>
            </a:r>
          </a:p>
          <a:p>
            <a:endParaRPr lang="en-US" dirty="0"/>
          </a:p>
          <a:p>
            <a:r>
              <a:rPr lang="en-US"/>
              <a:t>Smokepipe</a:t>
            </a:r>
            <a:r>
              <a:rPr lang="en-US" dirty="0"/>
              <a:t> has positive slope to chimney or power vented</a:t>
            </a:r>
          </a:p>
          <a:p>
            <a:endParaRPr lang="en-US" dirty="0"/>
          </a:p>
        </p:txBody>
      </p:sp>
      <p:sp useBgFill="1">
        <p:nvSpPr>
          <p:cNvPr id="12" name="Rectangle 11">
            <a:extLst>
              <a:ext uri="{FF2B5EF4-FFF2-40B4-BE49-F238E27FC236}">
                <a16:creationId xmlns:a16="http://schemas.microsoft.com/office/drawing/2014/main" id="{E2E0C929-96C6-41B1-A001-566036DF0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1555" y="0"/>
            <a:ext cx="3752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1285" r="10582"/>
          <a:stretch/>
        </p:blipFill>
        <p:spPr>
          <a:xfrm>
            <a:off x="5639562" y="10"/>
            <a:ext cx="3504438" cy="6857989"/>
          </a:xfrm>
          <a:prstGeom prst="rect">
            <a:avLst/>
          </a:prstGeom>
        </p:spPr>
      </p:pic>
    </p:spTree>
    <p:extLst>
      <p:ext uri="{BB962C8B-B14F-4D97-AF65-F5344CB8AC3E}">
        <p14:creationId xmlns:p14="http://schemas.microsoft.com/office/powerpoint/2010/main" val="360979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3814-CD28-4FC1-9B6F-8BE24F032129}"/>
              </a:ext>
            </a:extLst>
          </p:cNvPr>
          <p:cNvSpPr>
            <a:spLocks noGrp="1"/>
          </p:cNvSpPr>
          <p:nvPr>
            <p:ph type="title"/>
          </p:nvPr>
        </p:nvSpPr>
        <p:spPr/>
        <p:txBody>
          <a:bodyPr/>
          <a:lstStyle/>
          <a:p>
            <a:r>
              <a:rPr lang="en-US" dirty="0" err="1"/>
              <a:t>smokepipe</a:t>
            </a:r>
            <a:endParaRPr lang="en-US" dirty="0"/>
          </a:p>
        </p:txBody>
      </p:sp>
      <p:pic>
        <p:nvPicPr>
          <p:cNvPr id="6" name="Content Placeholder 5">
            <a:extLst>
              <a:ext uri="{FF2B5EF4-FFF2-40B4-BE49-F238E27FC236}">
                <a16:creationId xmlns:a16="http://schemas.microsoft.com/office/drawing/2014/main" id="{BC05ED8B-8A17-437A-B2E5-768F6FACDFA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1" y="2193925"/>
            <a:ext cx="3962399" cy="4070350"/>
          </a:xfrm>
        </p:spPr>
      </p:pic>
      <p:pic>
        <p:nvPicPr>
          <p:cNvPr id="8" name="Content Placeholder 7">
            <a:extLst>
              <a:ext uri="{FF2B5EF4-FFF2-40B4-BE49-F238E27FC236}">
                <a16:creationId xmlns:a16="http://schemas.microsoft.com/office/drawing/2014/main" id="{B9A60D74-C222-4B11-96FF-25C5F59897F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3" y="2193927"/>
            <a:ext cx="3962399" cy="4070351"/>
          </a:xfrm>
        </p:spPr>
      </p:pic>
    </p:spTree>
    <p:extLst>
      <p:ext uri="{BB962C8B-B14F-4D97-AF65-F5344CB8AC3E}">
        <p14:creationId xmlns:p14="http://schemas.microsoft.com/office/powerpoint/2010/main" val="1140379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EC3BBC63-DC19-41B8-AB81-E30CC21AEB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74" name="Rectangle 73">
            <a:extLst>
              <a:ext uri="{FF2B5EF4-FFF2-40B4-BE49-F238E27FC236}">
                <a16:creationId xmlns:a16="http://schemas.microsoft.com/office/drawing/2014/main" id="{C4E3B869-3361-4E8C-87BB-27794406A0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46A856AB-281D-45B5-B270-8EA6AC0CBDD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514349" y="304801"/>
            <a:ext cx="3093297" cy="990600"/>
          </a:xfrm>
        </p:spPr>
        <p:txBody>
          <a:bodyPr vert="horz" lIns="91440" tIns="45720" rIns="91440" bIns="45720" rtlCol="0" anchor="b">
            <a:normAutofit/>
          </a:bodyPr>
          <a:lstStyle/>
          <a:p>
            <a:pPr algn="l"/>
            <a:r>
              <a:rPr lang="en-US" sz="3200" dirty="0"/>
              <a:t>Outlets</a:t>
            </a:r>
          </a:p>
        </p:txBody>
      </p:sp>
      <p:sp>
        <p:nvSpPr>
          <p:cNvPr id="10" name="Content Placeholder 9"/>
          <p:cNvSpPr>
            <a:spLocks noGrp="1"/>
          </p:cNvSpPr>
          <p:nvPr>
            <p:ph sz="half" idx="2"/>
          </p:nvPr>
        </p:nvSpPr>
        <p:spPr>
          <a:xfrm>
            <a:off x="380999" y="1905000"/>
            <a:ext cx="3496405" cy="4313685"/>
          </a:xfrm>
        </p:spPr>
        <p:txBody>
          <a:bodyPr vert="horz" lIns="91440" tIns="45720" rIns="91440" bIns="45720" rtlCol="0">
            <a:noAutofit/>
          </a:bodyPr>
          <a:lstStyle/>
          <a:p>
            <a:endParaRPr lang="en-US" sz="2000" dirty="0"/>
          </a:p>
          <a:p>
            <a:r>
              <a:rPr lang="en-US" sz="2400" dirty="0"/>
              <a:t>All 3-Prong Outlets Must Be Grounded</a:t>
            </a:r>
          </a:p>
          <a:p>
            <a:r>
              <a:rPr lang="en-US" sz="2400" dirty="0"/>
              <a:t>Existing 2-Prong Outlets Permitted</a:t>
            </a:r>
          </a:p>
          <a:p>
            <a:endParaRPr lang="en-US" sz="2400" dirty="0"/>
          </a:p>
          <a:p>
            <a:r>
              <a:rPr lang="en-US" sz="2400" dirty="0"/>
              <a:t>Replacement of existing outlets requires ARC Fault and/or GFCI Protection based on outlet location</a:t>
            </a:r>
          </a:p>
        </p:txBody>
      </p:sp>
      <p:pic>
        <p:nvPicPr>
          <p:cNvPr id="9218" name="Picture 2" descr="C:\Users\gsmith\AppData\Local\Microsoft\Windows\Temporary Internet Files\Content.IE5\20LNUNOP\MP900382823[1].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t="2890" r="3" b="516"/>
          <a:stretch/>
        </p:blipFill>
        <p:spPr bwMode="auto">
          <a:xfrm>
            <a:off x="4012205" y="746125"/>
            <a:ext cx="2485838" cy="3358380"/>
          </a:xfrm>
          <a:prstGeom prst="rect">
            <a:avLst/>
          </a:prstGeom>
          <a:noFill/>
          <a:extLst>
            <a:ext uri="{909E8E84-426E-40DD-AFC4-6F175D3DCCD1}">
              <a14:hiddenFill xmlns:a14="http://schemas.microsoft.com/office/drawing/2010/main">
                <a:solidFill>
                  <a:srgbClr val="FFFFFF"/>
                </a:solidFill>
              </a14:hiddenFill>
            </a:ext>
          </a:extLst>
        </p:spPr>
      </p:pic>
      <p:sp>
        <p:nvSpPr>
          <p:cNvPr id="78" name="Round Single Corner Rectangle 17">
            <a:extLst>
              <a:ext uri="{FF2B5EF4-FFF2-40B4-BE49-F238E27FC236}">
                <a16:creationId xmlns:a16="http://schemas.microsoft.com/office/drawing/2014/main" id="{76B44A81-87EC-416C-8094-359C84FEF5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8112" y="1002026"/>
            <a:ext cx="1731913" cy="1684338"/>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Single Corner Rectangle 16">
            <a:extLst>
              <a:ext uri="{FF2B5EF4-FFF2-40B4-BE49-F238E27FC236}">
                <a16:creationId xmlns:a16="http://schemas.microsoft.com/office/drawing/2014/main" id="{0C371495-4807-437C-B138-97390839F8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4681380" y="4259603"/>
            <a:ext cx="1812939" cy="184084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81" r="9961" b="-1"/>
          <a:stretch/>
        </p:blipFill>
        <p:spPr bwMode="auto">
          <a:xfrm>
            <a:off x="6608112" y="2822889"/>
            <a:ext cx="2021538" cy="35329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76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4800600" cy="990600"/>
          </a:xfrm>
        </p:spPr>
        <p:txBody>
          <a:bodyPr vert="horz" lIns="68580" tIns="34290" rIns="68580" bIns="34290" rtlCol="0" anchor="b">
            <a:normAutofit/>
          </a:bodyPr>
          <a:lstStyle/>
          <a:p>
            <a:pPr algn="r"/>
            <a:r>
              <a:rPr lang="en-US" sz="3000" dirty="0"/>
              <a:t>Outlets/receptacles</a:t>
            </a:r>
          </a:p>
        </p:txBody>
      </p:sp>
      <p:sp>
        <p:nvSpPr>
          <p:cNvPr id="3" name="Content Placeholder 2"/>
          <p:cNvSpPr>
            <a:spLocks noGrp="1"/>
          </p:cNvSpPr>
          <p:nvPr>
            <p:ph sz="half" idx="1"/>
          </p:nvPr>
        </p:nvSpPr>
        <p:spPr>
          <a:xfrm>
            <a:off x="1196925" y="4959355"/>
            <a:ext cx="7337475" cy="1212845"/>
          </a:xfrm>
        </p:spPr>
        <p:txBody>
          <a:bodyPr vert="horz" lIns="68580" tIns="34290" rIns="68580" bIns="34290" rtlCol="0" anchor="t">
            <a:noAutofit/>
          </a:bodyPr>
          <a:lstStyle/>
          <a:p>
            <a:pPr marL="0" indent="0" algn="ctr">
              <a:buNone/>
            </a:pPr>
            <a:r>
              <a:rPr lang="en-US" sz="2400" cap="all" dirty="0"/>
              <a:t>Check available outlets for proper grounding and damage/failure</a:t>
            </a:r>
          </a:p>
        </p:txBody>
      </p:sp>
      <p:pic>
        <p:nvPicPr>
          <p:cNvPr id="3074" name="Picture 2">
            <a:extLst>
              <a:ext uri="{FF2B5EF4-FFF2-40B4-BE49-F238E27FC236}">
                <a16:creationId xmlns:a16="http://schemas.microsoft.com/office/drawing/2014/main" id="{69909CC8-4509-42FC-B859-B448BCD474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96925" y="1341388"/>
            <a:ext cx="2803625" cy="280362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5603" r="2" b="2"/>
          <a:stretch/>
        </p:blipFill>
        <p:spPr>
          <a:xfrm rot="5400000">
            <a:off x="6151657" y="1497466"/>
            <a:ext cx="2803625" cy="249146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04326" y="1702266"/>
            <a:ext cx="2746129" cy="2059597"/>
          </a:xfrm>
          <a:prstGeom prst="rect">
            <a:avLst/>
          </a:prstGeom>
        </p:spPr>
      </p:pic>
    </p:spTree>
    <p:custDataLst>
      <p:tags r:id="rId1"/>
    </p:custDataLst>
    <p:extLst>
      <p:ext uri="{BB962C8B-B14F-4D97-AF65-F5344CB8AC3E}">
        <p14:creationId xmlns:p14="http://schemas.microsoft.com/office/powerpoint/2010/main" val="35373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F105-39F2-4040-B5B7-38283015B5BB}"/>
              </a:ext>
            </a:extLst>
          </p:cNvPr>
          <p:cNvSpPr>
            <a:spLocks noGrp="1"/>
          </p:cNvSpPr>
          <p:nvPr>
            <p:ph type="title"/>
          </p:nvPr>
        </p:nvSpPr>
        <p:spPr>
          <a:xfrm>
            <a:off x="381000" y="304800"/>
            <a:ext cx="8168641" cy="1761069"/>
          </a:xfrm>
        </p:spPr>
        <p:txBody>
          <a:bodyPr>
            <a:normAutofit/>
          </a:bodyPr>
          <a:lstStyle/>
          <a:p>
            <a:pPr algn="l"/>
            <a:r>
              <a:rPr lang="en-US" sz="2800" dirty="0" err="1"/>
              <a:t>Gfci</a:t>
            </a:r>
            <a:r>
              <a:rPr lang="en-US" sz="2800" dirty="0"/>
              <a:t>: GROUND FAULT CIRCUIT INTERUPTER</a:t>
            </a:r>
            <a:br>
              <a:rPr lang="en-US" sz="2800" dirty="0"/>
            </a:br>
            <a:r>
              <a:rPr lang="en-US" sz="2800" dirty="0"/>
              <a:t>AFCI: ARC FAULT CIRCUIT INTERUPTER</a:t>
            </a:r>
          </a:p>
        </p:txBody>
      </p:sp>
      <p:sp>
        <p:nvSpPr>
          <p:cNvPr id="3" name="Text Placeholder 2">
            <a:extLst>
              <a:ext uri="{FF2B5EF4-FFF2-40B4-BE49-F238E27FC236}">
                <a16:creationId xmlns:a16="http://schemas.microsoft.com/office/drawing/2014/main" id="{D78CDAD9-995F-4D3F-9342-5121E02E39C2}"/>
              </a:ext>
            </a:extLst>
          </p:cNvPr>
          <p:cNvSpPr>
            <a:spLocks noGrp="1"/>
          </p:cNvSpPr>
          <p:nvPr>
            <p:ph type="body" idx="1"/>
          </p:nvPr>
        </p:nvSpPr>
        <p:spPr/>
        <p:txBody>
          <a:bodyPr/>
          <a:lstStyle/>
          <a:p>
            <a:r>
              <a:rPr lang="en-US" dirty="0"/>
              <a:t>GFCI</a:t>
            </a:r>
          </a:p>
        </p:txBody>
      </p:sp>
      <p:sp>
        <p:nvSpPr>
          <p:cNvPr id="4" name="Text Placeholder 3">
            <a:extLst>
              <a:ext uri="{FF2B5EF4-FFF2-40B4-BE49-F238E27FC236}">
                <a16:creationId xmlns:a16="http://schemas.microsoft.com/office/drawing/2014/main" id="{62CF74AB-CC02-4F50-8D56-013E2763A3C9}"/>
              </a:ext>
            </a:extLst>
          </p:cNvPr>
          <p:cNvSpPr>
            <a:spLocks noGrp="1"/>
          </p:cNvSpPr>
          <p:nvPr>
            <p:ph type="body" sz="half" idx="15"/>
          </p:nvPr>
        </p:nvSpPr>
        <p:spPr/>
        <p:txBody>
          <a:bodyPr/>
          <a:lstStyle/>
          <a:p>
            <a:endParaRPr lang="en-US"/>
          </a:p>
        </p:txBody>
      </p:sp>
      <p:sp>
        <p:nvSpPr>
          <p:cNvPr id="5" name="Text Placeholder 4">
            <a:extLst>
              <a:ext uri="{FF2B5EF4-FFF2-40B4-BE49-F238E27FC236}">
                <a16:creationId xmlns:a16="http://schemas.microsoft.com/office/drawing/2014/main" id="{14C3F3D2-FB5B-409D-BE8B-6679624C3853}"/>
              </a:ext>
            </a:extLst>
          </p:cNvPr>
          <p:cNvSpPr>
            <a:spLocks noGrp="1"/>
          </p:cNvSpPr>
          <p:nvPr>
            <p:ph type="body" sz="quarter" idx="3"/>
          </p:nvPr>
        </p:nvSpPr>
        <p:spPr/>
        <p:txBody>
          <a:bodyPr/>
          <a:lstStyle/>
          <a:p>
            <a:r>
              <a:rPr lang="en-US" dirty="0"/>
              <a:t>AFCI</a:t>
            </a:r>
          </a:p>
        </p:txBody>
      </p:sp>
      <p:sp>
        <p:nvSpPr>
          <p:cNvPr id="6" name="Text Placeholder 5">
            <a:extLst>
              <a:ext uri="{FF2B5EF4-FFF2-40B4-BE49-F238E27FC236}">
                <a16:creationId xmlns:a16="http://schemas.microsoft.com/office/drawing/2014/main" id="{E0C3F692-194D-4852-A604-1CB6AB08D7AD}"/>
              </a:ext>
            </a:extLst>
          </p:cNvPr>
          <p:cNvSpPr>
            <a:spLocks noGrp="1"/>
          </p:cNvSpPr>
          <p:nvPr>
            <p:ph type="body" sz="half" idx="16"/>
          </p:nvPr>
        </p:nvSpPr>
        <p:spPr/>
        <p:txBody>
          <a:bodyPr/>
          <a:lstStyle/>
          <a:p>
            <a:endParaRPr lang="en-US"/>
          </a:p>
        </p:txBody>
      </p:sp>
      <p:sp>
        <p:nvSpPr>
          <p:cNvPr id="7" name="Text Placeholder 6">
            <a:extLst>
              <a:ext uri="{FF2B5EF4-FFF2-40B4-BE49-F238E27FC236}">
                <a16:creationId xmlns:a16="http://schemas.microsoft.com/office/drawing/2014/main" id="{026EE0FC-E47A-4599-9FFE-38D64DE7AEA3}"/>
              </a:ext>
            </a:extLst>
          </p:cNvPr>
          <p:cNvSpPr>
            <a:spLocks noGrp="1"/>
          </p:cNvSpPr>
          <p:nvPr>
            <p:ph type="body" sz="quarter" idx="13"/>
          </p:nvPr>
        </p:nvSpPr>
        <p:spPr/>
        <p:txBody>
          <a:bodyPr/>
          <a:lstStyle/>
          <a:p>
            <a:r>
              <a:rPr lang="en-US" dirty="0"/>
              <a:t>AFCI/GFCI</a:t>
            </a:r>
          </a:p>
        </p:txBody>
      </p:sp>
      <p:sp>
        <p:nvSpPr>
          <p:cNvPr id="8" name="Text Placeholder 7">
            <a:extLst>
              <a:ext uri="{FF2B5EF4-FFF2-40B4-BE49-F238E27FC236}">
                <a16:creationId xmlns:a16="http://schemas.microsoft.com/office/drawing/2014/main" id="{8A4CF310-7775-484E-9485-F1B52D6FEDD6}"/>
              </a:ext>
            </a:extLst>
          </p:cNvPr>
          <p:cNvSpPr>
            <a:spLocks noGrp="1"/>
          </p:cNvSpPr>
          <p:nvPr>
            <p:ph type="body" sz="half" idx="17"/>
          </p:nvPr>
        </p:nvSpPr>
        <p:spPr/>
        <p:txBody>
          <a:bodyPr/>
          <a:lstStyle/>
          <a:p>
            <a:endParaRPr lang="en-US" dirty="0"/>
          </a:p>
        </p:txBody>
      </p:sp>
      <p:pic>
        <p:nvPicPr>
          <p:cNvPr id="13" name="Picture 12">
            <a:extLst>
              <a:ext uri="{FF2B5EF4-FFF2-40B4-BE49-F238E27FC236}">
                <a16:creationId xmlns:a16="http://schemas.microsoft.com/office/drawing/2014/main" id="{6D120749-DC6F-4EDE-8556-02CF0E415A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94361" y="2955611"/>
            <a:ext cx="2560320" cy="3171531"/>
          </a:xfrm>
          <a:prstGeom prst="rect">
            <a:avLst/>
          </a:prstGeom>
        </p:spPr>
      </p:pic>
      <p:sp>
        <p:nvSpPr>
          <p:cNvPr id="14" name="TextBox 13">
            <a:extLst>
              <a:ext uri="{FF2B5EF4-FFF2-40B4-BE49-F238E27FC236}">
                <a16:creationId xmlns:a16="http://schemas.microsoft.com/office/drawing/2014/main" id="{6AFA6CE0-89BA-4540-B8A5-8D0E3090AEBB}"/>
              </a:ext>
            </a:extLst>
          </p:cNvPr>
          <p:cNvSpPr txBox="1"/>
          <p:nvPr/>
        </p:nvSpPr>
        <p:spPr>
          <a:xfrm>
            <a:off x="594361" y="5572125"/>
            <a:ext cx="2560320" cy="369332"/>
          </a:xfrm>
          <a:prstGeom prst="rect">
            <a:avLst/>
          </a:prstGeom>
          <a:noFill/>
        </p:spPr>
        <p:txBody>
          <a:bodyPr wrap="square" rtlCol="0">
            <a:spAutoFit/>
          </a:bodyPr>
          <a:lstStyle/>
          <a:p>
            <a:r>
              <a:rPr lang="en-US" sz="900">
                <a:hlinkClick r:id="rId3" tooltip="http://diy.stackexchange.com/questions/28106/how-can-i-remotely-monitor-a-gfci-receptacle"/>
              </a:rPr>
              <a:t>This Photo</a:t>
            </a:r>
            <a:r>
              <a:rPr lang="en-US" sz="900"/>
              <a:t> by Unknown Author is licensed under </a:t>
            </a:r>
            <a:r>
              <a:rPr lang="en-US" sz="900">
                <a:hlinkClick r:id="rId4" tooltip="https://creativecommons.org/licenses/by-sa/3.0/"/>
              </a:rPr>
              <a:t>CC BY-SA</a:t>
            </a:r>
            <a:endParaRPr lang="en-US" sz="900"/>
          </a:p>
        </p:txBody>
      </p:sp>
      <p:pic>
        <p:nvPicPr>
          <p:cNvPr id="16" name="Picture 15">
            <a:extLst>
              <a:ext uri="{FF2B5EF4-FFF2-40B4-BE49-F238E27FC236}">
                <a16:creationId xmlns:a16="http://schemas.microsoft.com/office/drawing/2014/main" id="{79E16A64-AB37-47C0-BE30-EFC0DCA3AE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5556" y="2895601"/>
            <a:ext cx="2526029" cy="3368039"/>
          </a:xfrm>
          <a:prstGeom prst="rect">
            <a:avLst/>
          </a:prstGeom>
        </p:spPr>
      </p:pic>
      <p:pic>
        <p:nvPicPr>
          <p:cNvPr id="18" name="Picture 17">
            <a:extLst>
              <a:ext uri="{FF2B5EF4-FFF2-40B4-BE49-F238E27FC236}">
                <a16:creationId xmlns:a16="http://schemas.microsoft.com/office/drawing/2014/main" id="{75A624FC-1A17-4206-B2EF-3BB69F84C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800" y="2929890"/>
            <a:ext cx="1526486" cy="3333750"/>
          </a:xfrm>
          <a:prstGeom prst="rect">
            <a:avLst/>
          </a:prstGeom>
        </p:spPr>
      </p:pic>
    </p:spTree>
    <p:extLst>
      <p:ext uri="{BB962C8B-B14F-4D97-AF65-F5344CB8AC3E}">
        <p14:creationId xmlns:p14="http://schemas.microsoft.com/office/powerpoint/2010/main" val="1877676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1"/>
            <a:ext cx="4038600" cy="1219200"/>
          </a:xfrm>
        </p:spPr>
        <p:txBody>
          <a:bodyPr/>
          <a:lstStyle/>
          <a:p>
            <a:r>
              <a:rPr lang="en-US" dirty="0" err="1"/>
              <a:t>Afci</a:t>
            </a:r>
            <a:r>
              <a:rPr lang="en-US" dirty="0"/>
              <a:t> and GFCI Locations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3" y="1935165"/>
            <a:ext cx="8076561" cy="4389437"/>
          </a:xfrm>
        </p:spPr>
      </p:pic>
    </p:spTree>
    <p:extLst>
      <p:ext uri="{BB962C8B-B14F-4D97-AF65-F5344CB8AC3E}">
        <p14:creationId xmlns:p14="http://schemas.microsoft.com/office/powerpoint/2010/main" val="2775162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4DBD2DF-C2AB-404A-B52B-C61D7E63D46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045947" y="1457255"/>
            <a:ext cx="2953754" cy="3938339"/>
          </a:xfrm>
          <a:prstGeom prst="rect">
            <a:avLst/>
          </a:prstGeom>
        </p:spPr>
      </p:pic>
      <p:pic>
        <p:nvPicPr>
          <p:cNvPr id="10" name="Content Placeholder 9">
            <a:extLst>
              <a:ext uri="{FF2B5EF4-FFF2-40B4-BE49-F238E27FC236}">
                <a16:creationId xmlns:a16="http://schemas.microsoft.com/office/drawing/2014/main" id="{25104382-B430-4F3C-81E9-690287A0DD56}"/>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5141919" y="1462406"/>
            <a:ext cx="2953754" cy="3938339"/>
          </a:xfrm>
          <a:prstGeom prst="rect">
            <a:avLst/>
          </a:prstGeom>
        </p:spPr>
      </p:pic>
      <p:sp>
        <p:nvSpPr>
          <p:cNvPr id="2" name="Title 1">
            <a:extLst>
              <a:ext uri="{FF2B5EF4-FFF2-40B4-BE49-F238E27FC236}">
                <a16:creationId xmlns:a16="http://schemas.microsoft.com/office/drawing/2014/main" id="{BD9D48B1-8765-4B79-9E62-AEFC1890046C}"/>
              </a:ext>
            </a:extLst>
          </p:cNvPr>
          <p:cNvSpPr>
            <a:spLocks noGrp="1"/>
          </p:cNvSpPr>
          <p:nvPr>
            <p:ph type="title" idx="4294967295"/>
          </p:nvPr>
        </p:nvSpPr>
        <p:spPr>
          <a:xfrm>
            <a:off x="609600" y="228600"/>
            <a:ext cx="7598569" cy="1091804"/>
          </a:xfrm>
        </p:spPr>
        <p:txBody>
          <a:bodyPr>
            <a:normAutofit/>
          </a:bodyPr>
          <a:lstStyle/>
          <a:p>
            <a:pPr algn="ctr"/>
            <a:r>
              <a:rPr lang="en-US" b="1" dirty="0"/>
              <a:t>ELECTRICL SERVICE PANEL</a:t>
            </a:r>
          </a:p>
        </p:txBody>
      </p:sp>
    </p:spTree>
    <p:extLst>
      <p:ext uri="{BB962C8B-B14F-4D97-AF65-F5344CB8AC3E}">
        <p14:creationId xmlns:p14="http://schemas.microsoft.com/office/powerpoint/2010/main" val="91583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30519" y="265843"/>
            <a:ext cx="5575552" cy="1474330"/>
          </a:xfrm>
        </p:spPr>
        <p:txBody>
          <a:bodyPr>
            <a:normAutofit/>
          </a:bodyPr>
          <a:lstStyle/>
          <a:p>
            <a:r>
              <a:rPr lang="en-US" sz="3400" dirty="0"/>
              <a:t>Duluth Fire Department</a:t>
            </a:r>
            <a:br>
              <a:rPr lang="en-US" sz="3400" dirty="0"/>
            </a:br>
            <a:r>
              <a:rPr lang="en-US" sz="3400" dirty="0"/>
              <a:t>Life Safety Division</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554794"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806539" y="2497931"/>
            <a:ext cx="6857999" cy="1862138"/>
          </a:xfrm>
          <a:prstGeom prst="rect">
            <a:avLst/>
          </a:prstGeom>
        </p:spPr>
      </p:pic>
      <p:sp>
        <p:nvSpPr>
          <p:cNvPr id="3" name="Content Placeholder 2"/>
          <p:cNvSpPr>
            <a:spLocks noGrp="1"/>
          </p:cNvSpPr>
          <p:nvPr>
            <p:ph idx="1"/>
          </p:nvPr>
        </p:nvSpPr>
        <p:spPr>
          <a:xfrm>
            <a:off x="3081132" y="2265207"/>
            <a:ext cx="5590558" cy="3589785"/>
          </a:xfrm>
        </p:spPr>
        <p:txBody>
          <a:bodyPr>
            <a:noAutofit/>
          </a:bodyPr>
          <a:lstStyle/>
          <a:p>
            <a:r>
              <a:rPr lang="en-US" sz="2400" dirty="0"/>
              <a:t>Number of rental licenses</a:t>
            </a:r>
          </a:p>
          <a:p>
            <a:pPr lvl="1"/>
            <a:r>
              <a:rPr lang="en-US" sz="2400" dirty="0"/>
              <a:t>Over 17,500 Units</a:t>
            </a:r>
          </a:p>
          <a:p>
            <a:pPr lvl="1"/>
            <a:r>
              <a:rPr lang="en-US" sz="2400" dirty="0"/>
              <a:t>Over 15,000 Licenses</a:t>
            </a:r>
          </a:p>
          <a:p>
            <a:pPr lvl="1"/>
            <a:r>
              <a:rPr lang="en-US" sz="2400" dirty="0"/>
              <a:t>40% of residences are rentals</a:t>
            </a:r>
          </a:p>
          <a:p>
            <a:r>
              <a:rPr lang="en-US" sz="2400" dirty="0"/>
              <a:t>Staff</a:t>
            </a:r>
          </a:p>
          <a:p>
            <a:pPr lvl="1"/>
            <a:r>
              <a:rPr lang="en-US" sz="2400" dirty="0"/>
              <a:t>Lead Housing Inspector</a:t>
            </a:r>
          </a:p>
          <a:p>
            <a:pPr lvl="1"/>
            <a:r>
              <a:rPr lang="en-US" sz="2400" dirty="0"/>
              <a:t>5-Housing Inspectors</a:t>
            </a:r>
          </a:p>
          <a:p>
            <a:pPr lvl="1"/>
            <a:r>
              <a:rPr lang="en-US" sz="2400" dirty="0"/>
              <a:t>Solid Waste Compliance Officer</a:t>
            </a:r>
          </a:p>
          <a:p>
            <a:pPr lvl="1"/>
            <a:r>
              <a:rPr lang="en-US" sz="2400" dirty="0"/>
              <a:t>Police Officer</a:t>
            </a:r>
          </a:p>
          <a:p>
            <a:pPr lvl="1"/>
            <a:r>
              <a:rPr lang="en-US" sz="2400" dirty="0"/>
              <a:t>2-Office Staff</a:t>
            </a:r>
          </a:p>
          <a:p>
            <a:pPr lvl="1"/>
            <a:r>
              <a:rPr lang="en-US" sz="2400" dirty="0"/>
              <a:t>Blight Mitigation Specialist</a:t>
            </a:r>
          </a:p>
        </p:txBody>
      </p:sp>
    </p:spTree>
    <p:extLst>
      <p:ext uri="{BB962C8B-B14F-4D97-AF65-F5344CB8AC3E}">
        <p14:creationId xmlns:p14="http://schemas.microsoft.com/office/powerpoint/2010/main" val="1061323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A6C1-E0AE-4D61-9A0D-63841BBA0415}"/>
              </a:ext>
            </a:extLst>
          </p:cNvPr>
          <p:cNvSpPr>
            <a:spLocks noGrp="1"/>
          </p:cNvSpPr>
          <p:nvPr>
            <p:ph type="title"/>
          </p:nvPr>
        </p:nvSpPr>
        <p:spPr>
          <a:xfrm>
            <a:off x="514351" y="304799"/>
            <a:ext cx="2305049" cy="1752601"/>
          </a:xfrm>
        </p:spPr>
        <p:txBody>
          <a:bodyPr vert="horz" lIns="68580" tIns="34290" rIns="68580" bIns="34290" rtlCol="0" anchor="ctr">
            <a:normAutofit/>
          </a:bodyPr>
          <a:lstStyle/>
          <a:p>
            <a:r>
              <a:rPr lang="en-US" b="1" dirty="0"/>
              <a:t>Water Supply System</a:t>
            </a:r>
          </a:p>
        </p:txBody>
      </p:sp>
      <p:sp>
        <p:nvSpPr>
          <p:cNvPr id="4" name="Content Placeholder 3">
            <a:extLst>
              <a:ext uri="{FF2B5EF4-FFF2-40B4-BE49-F238E27FC236}">
                <a16:creationId xmlns:a16="http://schemas.microsoft.com/office/drawing/2014/main" id="{D3E00EE0-75AF-4EF7-B9FC-CF00D9BE3E39}"/>
              </a:ext>
            </a:extLst>
          </p:cNvPr>
          <p:cNvSpPr>
            <a:spLocks noGrp="1"/>
          </p:cNvSpPr>
          <p:nvPr>
            <p:ph sz="half" idx="2"/>
          </p:nvPr>
        </p:nvSpPr>
        <p:spPr>
          <a:xfrm>
            <a:off x="514351" y="2133600"/>
            <a:ext cx="3511405" cy="4572000"/>
          </a:xfrm>
        </p:spPr>
        <p:txBody>
          <a:bodyPr vert="horz" lIns="68580" tIns="34290" rIns="68580" bIns="34290" rtlCol="0" anchor="ctr">
            <a:normAutofit fontScale="92500" lnSpcReduction="10000"/>
          </a:bodyPr>
          <a:lstStyle/>
          <a:p>
            <a:r>
              <a:rPr lang="en-US" dirty="0"/>
              <a:t>505.3-The water supply system shall be installed and maintained to provide a supply of water to plumbing fixtures, devices and appurtenances in sufficient volume and at pressures adequate to enable to fixture to function properly, safely and free from defects and leaks.</a:t>
            </a:r>
          </a:p>
          <a:p>
            <a:r>
              <a:rPr lang="en-US" dirty="0"/>
              <a:t>Check for leaks, cracks, bad connections.</a:t>
            </a:r>
          </a:p>
          <a:p>
            <a:r>
              <a:rPr lang="en-US" dirty="0"/>
              <a:t>Low Water Pressure</a:t>
            </a:r>
          </a:p>
        </p:txBody>
      </p:sp>
      <p:pic>
        <p:nvPicPr>
          <p:cNvPr id="14" name="Picture 13">
            <a:extLst>
              <a:ext uri="{FF2B5EF4-FFF2-40B4-BE49-F238E27FC236}">
                <a16:creationId xmlns:a16="http://schemas.microsoft.com/office/drawing/2014/main" id="{0C2064F1-1C5B-403F-915B-70A6E80A2E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9838" r="15161" b="-1"/>
          <a:stretch/>
        </p:blipFill>
        <p:spPr>
          <a:xfrm>
            <a:off x="4469494" y="2961930"/>
            <a:ext cx="2176904" cy="2176903"/>
          </a:xfrm>
          <a:custGeom>
            <a:avLst/>
            <a:gdLst>
              <a:gd name="connsiteX0" fmla="*/ 1425981 w 2851962"/>
              <a:gd name="connsiteY0" fmla="*/ 0 h 2851962"/>
              <a:gd name="connsiteX1" fmla="*/ 2851962 w 2851962"/>
              <a:gd name="connsiteY1" fmla="*/ 1425981 h 2851962"/>
              <a:gd name="connsiteX2" fmla="*/ 1425981 w 2851962"/>
              <a:gd name="connsiteY2" fmla="*/ 2851962 h 2851962"/>
              <a:gd name="connsiteX3" fmla="*/ 0 w 2851962"/>
              <a:gd name="connsiteY3" fmla="*/ 1425981 h 2851962"/>
              <a:gd name="connsiteX4" fmla="*/ 1425981 w 2851962"/>
              <a:gd name="connsiteY4" fmla="*/ 0 h 28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16" name="Picture 15">
            <a:extLst>
              <a:ext uri="{FF2B5EF4-FFF2-40B4-BE49-F238E27FC236}">
                <a16:creationId xmlns:a16="http://schemas.microsoft.com/office/drawing/2014/main" id="{3FE45542-7217-4C55-ABA6-C8FF6ED0026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r="-4" b="22660"/>
          <a:stretch/>
        </p:blipFill>
        <p:spPr>
          <a:xfrm>
            <a:off x="6041691" y="854353"/>
            <a:ext cx="3099566" cy="2584460"/>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6" name="Content Placeholder 5">
            <a:extLst>
              <a:ext uri="{FF2B5EF4-FFF2-40B4-BE49-F238E27FC236}">
                <a16:creationId xmlns:a16="http://schemas.microsoft.com/office/drawing/2014/main" id="{A9747EC9-6CA1-447E-BE5D-EEB3BBF9F344}"/>
              </a:ext>
            </a:extLst>
          </p:cNvPr>
          <p:cNvPicPr>
            <a:picLocks noGrp="1" noChangeAspect="1"/>
          </p:cNvPicPr>
          <p:nvPr>
            <p:ph sz="half" idx="1"/>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r="8838" b="4"/>
          <a:stretch/>
        </p:blipFill>
        <p:spPr>
          <a:xfrm>
            <a:off x="6666100" y="3965435"/>
            <a:ext cx="2477225" cy="2037974"/>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2361655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CBB76-C340-4D4D-AEC7-ED8B1D818AE2}"/>
              </a:ext>
            </a:extLst>
          </p:cNvPr>
          <p:cNvSpPr>
            <a:spLocks noGrp="1"/>
          </p:cNvSpPr>
          <p:nvPr>
            <p:ph type="title"/>
          </p:nvPr>
        </p:nvSpPr>
        <p:spPr/>
        <p:txBody>
          <a:bodyPr/>
          <a:lstStyle/>
          <a:p>
            <a:r>
              <a:rPr lang="en-US" b="1" dirty="0"/>
              <a:t>Premise Numbers</a:t>
            </a:r>
          </a:p>
        </p:txBody>
      </p:sp>
      <p:sp>
        <p:nvSpPr>
          <p:cNvPr id="3" name="Content Placeholder 2">
            <a:extLst>
              <a:ext uri="{FF2B5EF4-FFF2-40B4-BE49-F238E27FC236}">
                <a16:creationId xmlns:a16="http://schemas.microsoft.com/office/drawing/2014/main" id="{D3E9C0AA-EE3E-4CCE-9415-31DC9A63A476}"/>
              </a:ext>
            </a:extLst>
          </p:cNvPr>
          <p:cNvSpPr>
            <a:spLocks noGrp="1"/>
          </p:cNvSpPr>
          <p:nvPr>
            <p:ph sz="half" idx="1"/>
          </p:nvPr>
        </p:nvSpPr>
        <p:spPr/>
        <p:txBody>
          <a:bodyPr>
            <a:normAutofit fontScale="92500" lnSpcReduction="10000"/>
          </a:bodyPr>
          <a:lstStyle/>
          <a:p>
            <a:r>
              <a:rPr lang="en-US" dirty="0"/>
              <a:t>304.3 Premises identification. Buildings shall have approved address numbers placed in a position to be plainly legible and visible from the street or road fronting the property. These numbers shall contrast with their background. Address numbers shall be Arabic numerals or alphabet letters. Numbers shall be a minimum of 4 inches (102 mm) in height with a minimum stroke width of 0.5 inch (12.7 mm). </a:t>
            </a:r>
          </a:p>
        </p:txBody>
      </p:sp>
      <p:pic>
        <p:nvPicPr>
          <p:cNvPr id="2050" name="Picture 2" descr="https://tse3.mm.bing.net/th?id=OIP.N35qoHp9qHEDzMvwjiJ6pAEsEs&amp;pid=15.1&amp;P=0&amp;w=300&amp;h=300">
            <a:extLst>
              <a:ext uri="{FF2B5EF4-FFF2-40B4-BE49-F238E27FC236}">
                <a16:creationId xmlns:a16="http://schemas.microsoft.com/office/drawing/2014/main" id="{FB169053-C1AC-466B-ABA5-C7810E9FECA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26209" y="2087332"/>
            <a:ext cx="3307563" cy="330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547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464819" y="764373"/>
            <a:ext cx="4692968" cy="1293028"/>
          </a:xfrm>
        </p:spPr>
        <p:txBody>
          <a:bodyPr vert="horz" lIns="91440" tIns="45720" rIns="91440" bIns="45720" rtlCol="0" anchor="ctr">
            <a:normAutofit/>
          </a:bodyPr>
          <a:lstStyle/>
          <a:p>
            <a:pPr algn="l"/>
            <a:r>
              <a:rPr lang="en-US" sz="2800" dirty="0"/>
              <a:t>Smoke Alarm Requirement (Single Family/Duplex)</a:t>
            </a:r>
          </a:p>
        </p:txBody>
      </p:sp>
      <p:sp>
        <p:nvSpPr>
          <p:cNvPr id="4" name="Content Placeholder 3"/>
          <p:cNvSpPr>
            <a:spLocks noGrp="1"/>
          </p:cNvSpPr>
          <p:nvPr>
            <p:ph sz="half" idx="2"/>
          </p:nvPr>
        </p:nvSpPr>
        <p:spPr>
          <a:xfrm>
            <a:off x="464820" y="2194560"/>
            <a:ext cx="4692967" cy="4024125"/>
          </a:xfrm>
        </p:spPr>
        <p:txBody>
          <a:bodyPr vert="horz" lIns="91440" tIns="45720" rIns="91440" bIns="45720" rtlCol="0">
            <a:normAutofit/>
          </a:bodyPr>
          <a:lstStyle/>
          <a:p>
            <a:r>
              <a:rPr lang="en-US" sz="2800" dirty="0"/>
              <a:t>Locations </a:t>
            </a:r>
          </a:p>
          <a:p>
            <a:pPr lvl="1"/>
            <a:r>
              <a:rPr lang="en-US" sz="2800" dirty="0"/>
              <a:t>On Each Floor</a:t>
            </a:r>
          </a:p>
          <a:p>
            <a:pPr marL="457189" lvl="1"/>
            <a:endParaRPr lang="en-US" sz="2800" dirty="0"/>
          </a:p>
          <a:p>
            <a:pPr lvl="1"/>
            <a:r>
              <a:rPr lang="en-US" sz="2800" dirty="0"/>
              <a:t>Outside Each Bedroom</a:t>
            </a:r>
          </a:p>
          <a:p>
            <a:pPr marL="457189" lvl="1"/>
            <a:endParaRPr lang="en-US" sz="2800" dirty="0"/>
          </a:p>
          <a:p>
            <a:pPr lvl="1"/>
            <a:r>
              <a:rPr lang="en-US" sz="2800" dirty="0"/>
              <a:t>Inside Each Bedroom</a:t>
            </a:r>
          </a:p>
          <a:p>
            <a:pPr lvl="1"/>
            <a:endParaRPr lang="en-US" dirty="0"/>
          </a:p>
        </p:txBody>
      </p:sp>
      <p:sp useBgFill="1">
        <p:nvSpPr>
          <p:cNvPr id="13" name="Rectangle 12">
            <a:extLst>
              <a:ext uri="{FF2B5EF4-FFF2-40B4-BE49-F238E27FC236}">
                <a16:creationId xmlns:a16="http://schemas.microsoft.com/office/drawing/2014/main" id="{E2E0C929-96C6-41B1-A001-566036DF0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1555" y="0"/>
            <a:ext cx="3752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240" r="3688"/>
          <a:stretch/>
        </p:blipFill>
        <p:spPr>
          <a:xfrm>
            <a:off x="5639562" y="10"/>
            <a:ext cx="3504438" cy="6857989"/>
          </a:xfrm>
          <a:prstGeom prst="rect">
            <a:avLst/>
          </a:prstGeom>
        </p:spPr>
      </p:pic>
    </p:spTree>
    <p:extLst>
      <p:ext uri="{BB962C8B-B14F-4D97-AF65-F5344CB8AC3E}">
        <p14:creationId xmlns:p14="http://schemas.microsoft.com/office/powerpoint/2010/main" val="132086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12" name="Rectangle 11">
            <a:extLst>
              <a:ext uri="{FF2B5EF4-FFF2-40B4-BE49-F238E27FC236}">
                <a16:creationId xmlns:a16="http://schemas.microsoft.com/office/drawing/2014/main" id="{9DA15B1D-0133-4CB3-B7CC-61FA728745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EF2F61C-287D-47BC-878F-C876F74FFDD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514350" y="764373"/>
            <a:ext cx="3565099" cy="1293028"/>
          </a:xfrm>
        </p:spPr>
        <p:txBody>
          <a:bodyPr vert="horz" lIns="91440" tIns="45720" rIns="91440" bIns="45720" rtlCol="0" anchor="ctr">
            <a:normAutofit/>
          </a:bodyPr>
          <a:lstStyle/>
          <a:p>
            <a:r>
              <a:rPr lang="en-US" sz="2800"/>
              <a:t>Smoke Alarm Requirement Mounting area</a:t>
            </a:r>
          </a:p>
        </p:txBody>
      </p:sp>
      <p:sp>
        <p:nvSpPr>
          <p:cNvPr id="4" name="Content Placeholder 3"/>
          <p:cNvSpPr>
            <a:spLocks noGrp="1"/>
          </p:cNvSpPr>
          <p:nvPr>
            <p:ph sz="half" idx="2"/>
          </p:nvPr>
        </p:nvSpPr>
        <p:spPr>
          <a:xfrm>
            <a:off x="514350" y="2194560"/>
            <a:ext cx="3565100" cy="4024125"/>
          </a:xfrm>
        </p:spPr>
        <p:txBody>
          <a:bodyPr vert="horz" lIns="91440" tIns="45720" rIns="91440" bIns="45720" rtlCol="0">
            <a:normAutofit/>
          </a:bodyPr>
          <a:lstStyle/>
          <a:p>
            <a:r>
              <a:rPr lang="en-US" sz="2800" dirty="0"/>
              <a:t>Mounting Area</a:t>
            </a:r>
          </a:p>
          <a:p>
            <a:pPr lvl="1"/>
            <a:r>
              <a:rPr lang="en-US" sz="2800" dirty="0"/>
              <a:t>Wall-4” to 12” from the ceiling</a:t>
            </a:r>
          </a:p>
          <a:p>
            <a:pPr lvl="1"/>
            <a:endParaRPr lang="en-US" sz="2800" dirty="0"/>
          </a:p>
          <a:p>
            <a:pPr lvl="1"/>
            <a:r>
              <a:rPr lang="en-US" sz="2800" dirty="0"/>
              <a:t>Ceiling-4” from the wall</a:t>
            </a:r>
          </a:p>
        </p:txBody>
      </p:sp>
      <p:sp>
        <p:nvSpPr>
          <p:cNvPr id="16" name="Rounded Rectangle 14">
            <a:extLst>
              <a:ext uri="{FF2B5EF4-FFF2-40B4-BE49-F238E27FC236}">
                <a16:creationId xmlns:a16="http://schemas.microsoft.com/office/drawing/2014/main" id="{B5BA9375-863F-4B24-9083-14FE819F8E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9" y="1066164"/>
            <a:ext cx="3979468"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7001" r="2" b="2"/>
          <a:stretch/>
        </p:blipFill>
        <p:spPr>
          <a:xfrm>
            <a:off x="4805253" y="1336566"/>
            <a:ext cx="3512961" cy="4607567"/>
          </a:xfrm>
          <a:prstGeom prst="rect">
            <a:avLst/>
          </a:prstGeom>
        </p:spPr>
      </p:pic>
    </p:spTree>
    <p:extLst>
      <p:ext uri="{BB962C8B-B14F-4D97-AF65-F5344CB8AC3E}">
        <p14:creationId xmlns:p14="http://schemas.microsoft.com/office/powerpoint/2010/main" val="2298254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77940" cy="1293028"/>
          </a:xfrm>
        </p:spPr>
        <p:txBody>
          <a:bodyPr>
            <a:normAutofit/>
          </a:bodyPr>
          <a:lstStyle/>
          <a:p>
            <a:pPr algn="l"/>
            <a:r>
              <a:rPr lang="en-US" dirty="0"/>
              <a:t>Alarm Types</a:t>
            </a:r>
          </a:p>
        </p:txBody>
      </p:sp>
      <p:sp>
        <p:nvSpPr>
          <p:cNvPr id="3" name="Content Placeholder 2"/>
          <p:cNvSpPr>
            <a:spLocks noGrp="1"/>
          </p:cNvSpPr>
          <p:nvPr>
            <p:ph sz="half" idx="1"/>
          </p:nvPr>
        </p:nvSpPr>
        <p:spPr>
          <a:xfrm>
            <a:off x="594361" y="1219200"/>
            <a:ext cx="3910579" cy="5044440"/>
          </a:xfrm>
        </p:spPr>
        <p:txBody>
          <a:bodyPr>
            <a:noAutofit/>
          </a:bodyPr>
          <a:lstStyle/>
          <a:p>
            <a:r>
              <a:rPr lang="en-US" sz="2400" dirty="0"/>
              <a:t>Photoelectric</a:t>
            </a:r>
          </a:p>
          <a:p>
            <a:r>
              <a:rPr lang="en-US" sz="2400" dirty="0"/>
              <a:t>Detect visible fire particles (associated with slow smoldering fires) sooner than ionization alarms. These detectors are more sensitive to the large combustion particles that emanate during slow, smoldering fires, which usually occur at night when people are asleep before the source of the fire bursts into flames. </a:t>
            </a:r>
          </a:p>
        </p:txBody>
      </p:sp>
      <p:sp>
        <p:nvSpPr>
          <p:cNvPr id="4" name="Content Placeholder 3"/>
          <p:cNvSpPr>
            <a:spLocks noGrp="1"/>
          </p:cNvSpPr>
          <p:nvPr>
            <p:ph sz="half" idx="2"/>
          </p:nvPr>
        </p:nvSpPr>
        <p:spPr>
          <a:xfrm>
            <a:off x="4642100" y="1295400"/>
            <a:ext cx="3907540" cy="4968240"/>
          </a:xfrm>
        </p:spPr>
        <p:txBody>
          <a:bodyPr>
            <a:normAutofit/>
          </a:bodyPr>
          <a:lstStyle/>
          <a:p>
            <a:r>
              <a:rPr lang="en-US" sz="2400" dirty="0"/>
              <a:t>Ionization</a:t>
            </a:r>
          </a:p>
          <a:p>
            <a:pPr lvl="1"/>
            <a:r>
              <a:rPr lang="en-US" sz="2400" dirty="0"/>
              <a:t>Detect invisible fire particles (associated with fast flaming fires) sooner than photoelectric alarms such as cooking fires or fires fueled by paper or flammable liquids.</a:t>
            </a:r>
          </a:p>
        </p:txBody>
      </p:sp>
    </p:spTree>
    <p:extLst>
      <p:ext uri="{BB962C8B-B14F-4D97-AF65-F5344CB8AC3E}">
        <p14:creationId xmlns:p14="http://schemas.microsoft.com/office/powerpoint/2010/main" val="557390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E850-4EEF-415B-A4E3-7E2106BD2AF6}"/>
              </a:ext>
            </a:extLst>
          </p:cNvPr>
          <p:cNvSpPr>
            <a:spLocks noGrp="1"/>
          </p:cNvSpPr>
          <p:nvPr>
            <p:ph type="title"/>
          </p:nvPr>
        </p:nvSpPr>
        <p:spPr>
          <a:xfrm>
            <a:off x="1524000" y="762000"/>
            <a:ext cx="6377940" cy="1293028"/>
          </a:xfrm>
        </p:spPr>
        <p:txBody>
          <a:bodyPr/>
          <a:lstStyle/>
          <a:p>
            <a:r>
              <a:rPr lang="en-US" dirty="0"/>
              <a:t>10 year smoke alarms</a:t>
            </a:r>
          </a:p>
        </p:txBody>
      </p:sp>
      <p:pic>
        <p:nvPicPr>
          <p:cNvPr id="5" name="Content Placeholder 4">
            <a:extLst>
              <a:ext uri="{FF2B5EF4-FFF2-40B4-BE49-F238E27FC236}">
                <a16:creationId xmlns:a16="http://schemas.microsoft.com/office/drawing/2014/main" id="{67DF1ABD-18E9-4BF7-8F5A-E97CA74CCF4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2301" y="2193925"/>
            <a:ext cx="4059398" cy="4070350"/>
          </a:xfrm>
        </p:spPr>
      </p:pic>
    </p:spTree>
    <p:extLst>
      <p:ext uri="{BB962C8B-B14F-4D97-AF65-F5344CB8AC3E}">
        <p14:creationId xmlns:p14="http://schemas.microsoft.com/office/powerpoint/2010/main" val="2875833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137027"/>
            <a:ext cx="6377940" cy="1293028"/>
          </a:xfrm>
        </p:spPr>
        <p:txBody>
          <a:bodyPr/>
          <a:lstStyle/>
          <a:p>
            <a:r>
              <a:rPr lang="en-US" dirty="0"/>
              <a:t>Smoke Alarm Statistics	</a:t>
            </a:r>
          </a:p>
        </p:txBody>
      </p:sp>
      <p:sp>
        <p:nvSpPr>
          <p:cNvPr id="3" name="Content Placeholder 2"/>
          <p:cNvSpPr>
            <a:spLocks noGrp="1"/>
          </p:cNvSpPr>
          <p:nvPr>
            <p:ph idx="1"/>
          </p:nvPr>
        </p:nvSpPr>
        <p:spPr>
          <a:xfrm>
            <a:off x="533400" y="1524000"/>
            <a:ext cx="7955280" cy="4648200"/>
          </a:xfrm>
        </p:spPr>
        <p:txBody>
          <a:bodyPr>
            <a:normAutofit fontScale="85000" lnSpcReduction="20000"/>
          </a:bodyPr>
          <a:lstStyle/>
          <a:p>
            <a:r>
              <a:rPr lang="en-US" b="1" dirty="0">
                <a:solidFill>
                  <a:srgbClr val="FF0000"/>
                </a:solidFill>
              </a:rPr>
              <a:t>When smoke alarms were present in fires considered large enough to activate them, they operated 87% of the time.</a:t>
            </a:r>
          </a:p>
          <a:p>
            <a:pPr marL="0" indent="0">
              <a:buNone/>
            </a:pPr>
            <a:endParaRPr lang="en-US" dirty="0"/>
          </a:p>
          <a:p>
            <a:r>
              <a:rPr lang="en-US" b="1" dirty="0"/>
              <a:t>Three out of five home fire deaths resulted from fires in properties without alarms or non-working smoke alarms.</a:t>
            </a:r>
          </a:p>
          <a:p>
            <a:pPr lvl="1"/>
            <a:r>
              <a:rPr lang="en-US" sz="2600" dirty="0"/>
              <a:t>Almost two out of five (38%) home fire deaths resulted from fires in which no smoke alarms were present at all. </a:t>
            </a:r>
          </a:p>
          <a:p>
            <a:pPr lvl="1"/>
            <a:r>
              <a:rPr lang="en-US" sz="2600" dirty="0"/>
              <a:t>One of every five (21%) deaths was caused by fires in properties in which smoke alarms were present but failed to operate. (Battery Operated and Interconnected Alarms are Best)</a:t>
            </a:r>
          </a:p>
          <a:p>
            <a:pPr lvl="1"/>
            <a:r>
              <a:rPr lang="en-US" sz="2600" dirty="0"/>
              <a:t>Smoke alarms operated in fires that caused two out of five (40%) home fire deaths. </a:t>
            </a:r>
          </a:p>
          <a:p>
            <a:pPr lvl="1"/>
            <a:r>
              <a:rPr lang="en-US" sz="2600" dirty="0"/>
              <a:t>One percent of the deaths resulted from fires that were too small to activate the smoke alarm. </a:t>
            </a:r>
          </a:p>
          <a:p>
            <a:pPr marL="393182" lvl="1" indent="0">
              <a:buNone/>
            </a:pPr>
            <a:endParaRPr lang="en-US" sz="2800" dirty="0"/>
          </a:p>
          <a:p>
            <a:pPr marL="0" indent="0">
              <a:buNone/>
            </a:pPr>
            <a:endParaRPr lang="en-US" sz="3000" dirty="0"/>
          </a:p>
          <a:p>
            <a:pPr lvl="1"/>
            <a:endParaRPr lang="en-US" dirty="0"/>
          </a:p>
          <a:p>
            <a:endParaRPr lang="en-US" dirty="0"/>
          </a:p>
        </p:txBody>
      </p:sp>
      <p:sp>
        <p:nvSpPr>
          <p:cNvPr id="5" name="Footer Placeholder 4"/>
          <p:cNvSpPr>
            <a:spLocks noGrp="1"/>
          </p:cNvSpPr>
          <p:nvPr>
            <p:ph type="ftr" sz="quarter" idx="11"/>
          </p:nvPr>
        </p:nvSpPr>
        <p:spPr/>
        <p:txBody>
          <a:bodyPr/>
          <a:lstStyle/>
          <a:p>
            <a:r>
              <a:rPr lang="en-US"/>
              <a:t>Smoke Alarms in U.S. Home Fires, 9/15, NFPA Fire Analysis and Research, Quincy, MA</a:t>
            </a:r>
            <a:endParaRPr lang="en-US" dirty="0"/>
          </a:p>
        </p:txBody>
      </p:sp>
    </p:spTree>
    <p:extLst>
      <p:ext uri="{BB962C8B-B14F-4D97-AF65-F5344CB8AC3E}">
        <p14:creationId xmlns:p14="http://schemas.microsoft.com/office/powerpoint/2010/main" val="1783289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1384-9127-40F7-A23D-F880C7ABA0EE}"/>
              </a:ext>
            </a:extLst>
          </p:cNvPr>
          <p:cNvSpPr>
            <a:spLocks noGrp="1"/>
          </p:cNvSpPr>
          <p:nvPr>
            <p:ph type="title"/>
          </p:nvPr>
        </p:nvSpPr>
        <p:spPr>
          <a:xfrm>
            <a:off x="1383030" y="3810000"/>
            <a:ext cx="6377940" cy="1293028"/>
          </a:xfrm>
        </p:spPr>
        <p:txBody>
          <a:bodyPr>
            <a:noAutofit/>
          </a:bodyPr>
          <a:lstStyle/>
          <a:p>
            <a:pPr algn="ctr"/>
            <a:r>
              <a:rPr lang="en-US" sz="6000" dirty="0"/>
              <a:t>!!!!!!!!!!!!!!!!!!!!!!!!!!!</a:t>
            </a:r>
          </a:p>
        </p:txBody>
      </p:sp>
      <p:sp>
        <p:nvSpPr>
          <p:cNvPr id="3" name="Content Placeholder 2">
            <a:extLst>
              <a:ext uri="{FF2B5EF4-FFF2-40B4-BE49-F238E27FC236}">
                <a16:creationId xmlns:a16="http://schemas.microsoft.com/office/drawing/2014/main" id="{489BB99F-C401-49E8-ABD2-CB9442C95D31}"/>
              </a:ext>
            </a:extLst>
          </p:cNvPr>
          <p:cNvSpPr>
            <a:spLocks noGrp="1"/>
          </p:cNvSpPr>
          <p:nvPr>
            <p:ph idx="1"/>
          </p:nvPr>
        </p:nvSpPr>
        <p:spPr>
          <a:xfrm>
            <a:off x="594360" y="1143000"/>
            <a:ext cx="7955280" cy="5120640"/>
          </a:xfrm>
        </p:spPr>
        <p:txBody>
          <a:bodyPr>
            <a:normAutofit/>
          </a:bodyPr>
          <a:lstStyle/>
          <a:p>
            <a:r>
              <a:rPr lang="en-US" sz="4400" dirty="0"/>
              <a:t>The risk of dying in reported home structure fires is cut in half in homes with working smoke alarms</a:t>
            </a:r>
          </a:p>
        </p:txBody>
      </p:sp>
    </p:spTree>
    <p:extLst>
      <p:ext uri="{BB962C8B-B14F-4D97-AF65-F5344CB8AC3E}">
        <p14:creationId xmlns:p14="http://schemas.microsoft.com/office/powerpoint/2010/main" val="2095905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Causes-Cooking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905000"/>
            <a:ext cx="8305800" cy="4706112"/>
          </a:xfrm>
        </p:spPr>
      </p:pic>
      <p:sp>
        <p:nvSpPr>
          <p:cNvPr id="5" name="Footer Placeholder 4"/>
          <p:cNvSpPr>
            <a:spLocks noGrp="1"/>
          </p:cNvSpPr>
          <p:nvPr>
            <p:ph type="ftr" sz="quarter" idx="11"/>
          </p:nvPr>
        </p:nvSpPr>
        <p:spPr/>
        <p:txBody>
          <a:bodyPr/>
          <a:lstStyle/>
          <a:p>
            <a:r>
              <a:rPr lang="en-US"/>
              <a:t>NFPA</a:t>
            </a:r>
          </a:p>
        </p:txBody>
      </p:sp>
      <p:sp>
        <p:nvSpPr>
          <p:cNvPr id="3" name="Left Arrow 2"/>
          <p:cNvSpPr/>
          <p:nvPr/>
        </p:nvSpPr>
        <p:spPr>
          <a:xfrm rot="19455653">
            <a:off x="7707830" y="2355881"/>
            <a:ext cx="121856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66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84BDA8-0DB9-4DC3-A3F8-9754C217BC73}"/>
              </a:ext>
            </a:extLst>
          </p:cNvPr>
          <p:cNvSpPr>
            <a:spLocks noGrp="1"/>
          </p:cNvSpPr>
          <p:nvPr>
            <p:ph type="title"/>
          </p:nvPr>
        </p:nvSpPr>
        <p:spPr>
          <a:xfrm>
            <a:off x="-914400" y="-173848"/>
            <a:ext cx="6377940" cy="1293028"/>
          </a:xfrm>
        </p:spPr>
        <p:txBody>
          <a:bodyPr vert="horz" lIns="68580" tIns="34290" rIns="68580" bIns="34290" rtlCol="0" anchor="ctr">
            <a:normAutofit/>
          </a:bodyPr>
          <a:lstStyle/>
          <a:p>
            <a:pPr>
              <a:lnSpc>
                <a:spcPct val="90000"/>
              </a:lnSpc>
            </a:pPr>
            <a:r>
              <a:rPr lang="en-US" sz="1875" b="1" dirty="0"/>
              <a:t>Fire Safety Requirements-Chapter 7</a:t>
            </a:r>
          </a:p>
        </p:txBody>
      </p:sp>
      <p:sp>
        <p:nvSpPr>
          <p:cNvPr id="4" name="Content Placeholder 3">
            <a:extLst>
              <a:ext uri="{FF2B5EF4-FFF2-40B4-BE49-F238E27FC236}">
                <a16:creationId xmlns:a16="http://schemas.microsoft.com/office/drawing/2014/main" id="{C22CE417-A5CD-49AA-9681-F9B51C8ECD78}"/>
              </a:ext>
            </a:extLst>
          </p:cNvPr>
          <p:cNvSpPr>
            <a:spLocks noGrp="1"/>
          </p:cNvSpPr>
          <p:nvPr>
            <p:ph sz="half" idx="1"/>
          </p:nvPr>
        </p:nvSpPr>
        <p:spPr>
          <a:xfrm>
            <a:off x="304801" y="838200"/>
            <a:ext cx="4200140" cy="5943600"/>
          </a:xfrm>
        </p:spPr>
        <p:txBody>
          <a:bodyPr vert="horz" lIns="68580" tIns="34290" rIns="68580" bIns="34290" rtlCol="0" anchor="ctr">
            <a:normAutofit/>
          </a:bodyPr>
          <a:lstStyle/>
          <a:p>
            <a:r>
              <a:rPr lang="en-US" sz="1800" dirty="0"/>
              <a:t>701.1 Scope. The provisions of this chapter shall govern he minimum conditions and standards for fire safety relating to structure and exterior premises including fire safety facilities and equipment to be provided.</a:t>
            </a:r>
          </a:p>
          <a:p>
            <a:r>
              <a:rPr lang="en-US" sz="1800" dirty="0"/>
              <a:t>Multi-Unit Buildings </a:t>
            </a:r>
          </a:p>
          <a:p>
            <a:pPr lvl="1"/>
            <a:r>
              <a:rPr lang="en-US" sz="1600" dirty="0"/>
              <a:t>2A10BC Sized Extinguisher within 75’ of every apartment door</a:t>
            </a:r>
          </a:p>
          <a:p>
            <a:pPr lvl="1"/>
            <a:r>
              <a:rPr lang="en-US" sz="1600" dirty="0"/>
              <a:t>OR inside each unit</a:t>
            </a:r>
          </a:p>
          <a:p>
            <a:r>
              <a:rPr lang="en-US" sz="1800" dirty="0"/>
              <a:t>Serviced/Inspected Annually</a:t>
            </a:r>
          </a:p>
          <a:p>
            <a:pPr lvl="1"/>
            <a:r>
              <a:rPr lang="en-US" sz="1600" dirty="0"/>
              <a:t>Tagged</a:t>
            </a:r>
          </a:p>
          <a:p>
            <a:pPr lvl="1"/>
            <a:r>
              <a:rPr lang="en-US" sz="1600" dirty="0"/>
              <a:t>Charged (Green)</a:t>
            </a:r>
          </a:p>
          <a:p>
            <a:pPr lvl="1"/>
            <a:r>
              <a:rPr lang="en-US" sz="1600" dirty="0"/>
              <a:t>Mounted</a:t>
            </a:r>
          </a:p>
        </p:txBody>
      </p:sp>
      <p:sp>
        <p:nvSpPr>
          <p:cNvPr id="6" name="Content Placeholder 5">
            <a:extLst>
              <a:ext uri="{FF2B5EF4-FFF2-40B4-BE49-F238E27FC236}">
                <a16:creationId xmlns:a16="http://schemas.microsoft.com/office/drawing/2014/main" id="{D237D041-69E7-43BC-887F-F68EC8F97ED5}"/>
              </a:ext>
            </a:extLst>
          </p:cNvPr>
          <p:cNvSpPr>
            <a:spLocks noGrp="1"/>
          </p:cNvSpPr>
          <p:nvPr>
            <p:ph sz="half" idx="2"/>
          </p:nvPr>
        </p:nvSpPr>
        <p:spPr/>
        <p:txBody>
          <a:bodyPr>
            <a:normAutofit/>
          </a:bodyPr>
          <a:lstStyle/>
          <a:p>
            <a:endParaRPr lang="en-US"/>
          </a:p>
        </p:txBody>
      </p:sp>
      <p:pic>
        <p:nvPicPr>
          <p:cNvPr id="10" name="Picture 9" descr="A picture containing indoor, wall, sitting&#10;&#10;Description automatically generated">
            <a:extLst>
              <a:ext uri="{FF2B5EF4-FFF2-40B4-BE49-F238E27FC236}">
                <a16:creationId xmlns:a16="http://schemas.microsoft.com/office/drawing/2014/main" id="{18958066-96C1-4061-8978-7BDD740EA54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625745" y="2194560"/>
            <a:ext cx="4137255" cy="419077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1499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License Fees-New Licenses</a:t>
            </a:r>
          </a:p>
        </p:txBody>
      </p:sp>
      <p:sp>
        <p:nvSpPr>
          <p:cNvPr id="3" name="Text Placeholder 2"/>
          <p:cNvSpPr>
            <a:spLocks noGrp="1"/>
          </p:cNvSpPr>
          <p:nvPr>
            <p:ph type="body" idx="1"/>
          </p:nvPr>
        </p:nvSpPr>
        <p:spPr/>
        <p:txBody>
          <a:bodyPr>
            <a:normAutofit lnSpcReduction="10000"/>
          </a:bodyPr>
          <a:lstStyle/>
          <a:p>
            <a:r>
              <a:rPr lang="en-US" dirty="0"/>
              <a:t>One Family Dwelling	</a:t>
            </a:r>
          </a:p>
        </p:txBody>
      </p:sp>
      <p:sp>
        <p:nvSpPr>
          <p:cNvPr id="4" name="Text Placeholder 3"/>
          <p:cNvSpPr>
            <a:spLocks noGrp="1"/>
          </p:cNvSpPr>
          <p:nvPr>
            <p:ph type="body" sz="half" idx="3"/>
          </p:nvPr>
        </p:nvSpPr>
        <p:spPr/>
        <p:txBody>
          <a:bodyPr>
            <a:normAutofit lnSpcReduction="10000"/>
          </a:bodyPr>
          <a:lstStyle/>
          <a:p>
            <a:r>
              <a:rPr lang="en-US" dirty="0"/>
              <a:t>Two Family Dwelling (Duplex)</a:t>
            </a:r>
          </a:p>
        </p:txBody>
      </p:sp>
      <p:sp>
        <p:nvSpPr>
          <p:cNvPr id="5" name="Content Placeholder 4"/>
          <p:cNvSpPr>
            <a:spLocks noGrp="1"/>
          </p:cNvSpPr>
          <p:nvPr>
            <p:ph sz="quarter" idx="2"/>
          </p:nvPr>
        </p:nvSpPr>
        <p:spPr/>
        <p:txBody>
          <a:bodyPr>
            <a:normAutofit/>
          </a:bodyPr>
          <a:lstStyle/>
          <a:p>
            <a:pPr lvl="1"/>
            <a:r>
              <a:rPr lang="en-US" sz="1600" dirty="0"/>
              <a:t>Rental License Base Fee: $320.</a:t>
            </a:r>
          </a:p>
          <a:p>
            <a:pPr lvl="1"/>
            <a:r>
              <a:rPr lang="en-US" sz="1600" dirty="0"/>
              <a:t>$40 Fee Per Bedroom:</a:t>
            </a:r>
          </a:p>
          <a:p>
            <a:pPr lvl="1"/>
            <a:r>
              <a:rPr lang="en-US" sz="1600" dirty="0"/>
              <a:t>Conversion Fee: $1500.</a:t>
            </a:r>
          </a:p>
          <a:p>
            <a:pPr lvl="1"/>
            <a:r>
              <a:rPr lang="en-US" sz="1600" dirty="0"/>
              <a:t> Off-Street Parking Required</a:t>
            </a:r>
          </a:p>
          <a:p>
            <a:pPr lvl="2"/>
            <a:r>
              <a:rPr lang="en-US" sz="1600" dirty="0"/>
              <a:t>Must install O.S.P. </a:t>
            </a:r>
          </a:p>
          <a:p>
            <a:pPr lvl="2"/>
            <a:r>
              <a:rPr lang="en-US" sz="1600" dirty="0"/>
              <a:t>$100.00 fee per required space if not provided.</a:t>
            </a:r>
          </a:p>
        </p:txBody>
      </p:sp>
      <p:sp>
        <p:nvSpPr>
          <p:cNvPr id="6" name="Content Placeholder 5"/>
          <p:cNvSpPr>
            <a:spLocks noGrp="1"/>
          </p:cNvSpPr>
          <p:nvPr>
            <p:ph sz="quarter" idx="4"/>
          </p:nvPr>
        </p:nvSpPr>
        <p:spPr/>
        <p:txBody>
          <a:bodyPr/>
          <a:lstStyle/>
          <a:p>
            <a:pPr lvl="1"/>
            <a:r>
              <a:rPr lang="en-US" sz="1600" dirty="0"/>
              <a:t>No Conversion Fee</a:t>
            </a:r>
          </a:p>
          <a:p>
            <a:pPr lvl="1"/>
            <a:r>
              <a:rPr lang="en-US" sz="1600" dirty="0"/>
              <a:t>Rental License Fee: $320.</a:t>
            </a:r>
          </a:p>
          <a:p>
            <a:pPr lvl="1"/>
            <a:r>
              <a:rPr lang="en-US" sz="1600" dirty="0"/>
              <a:t>$40 Fee Per Bedroom</a:t>
            </a:r>
          </a:p>
          <a:p>
            <a:pPr lvl="1"/>
            <a:r>
              <a:rPr lang="en-US" sz="1600" dirty="0"/>
              <a:t>Off-Street Parking Required</a:t>
            </a:r>
          </a:p>
          <a:p>
            <a:pPr lvl="2"/>
            <a:r>
              <a:rPr lang="en-US" sz="1600" dirty="0"/>
              <a:t>Must install O.S.P. </a:t>
            </a:r>
          </a:p>
          <a:p>
            <a:pPr lvl="2"/>
            <a:r>
              <a:rPr lang="en-US" sz="1600" dirty="0"/>
              <a:t>$100.00 fee per required space if not provided.</a:t>
            </a:r>
          </a:p>
          <a:p>
            <a:pPr marL="393192" lvl="1" indent="0">
              <a:buNone/>
            </a:pPr>
            <a:endParaRPr lang="en-US" sz="1600" dirty="0"/>
          </a:p>
          <a:p>
            <a:pPr marL="0" indent="0">
              <a:buNone/>
            </a:pPr>
            <a:endParaRPr lang="en-US" dirty="0"/>
          </a:p>
        </p:txBody>
      </p:sp>
    </p:spTree>
    <p:extLst>
      <p:ext uri="{BB962C8B-B14F-4D97-AF65-F5344CB8AC3E}">
        <p14:creationId xmlns:p14="http://schemas.microsoft.com/office/powerpoint/2010/main" val="582603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Fire Stop</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9887" y="688328"/>
            <a:ext cx="3603625" cy="2162175"/>
          </a:xfrm>
        </p:spPr>
      </p:pic>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3663" y="3657601"/>
            <a:ext cx="8268441" cy="3118036"/>
          </a:xfrm>
        </p:spPr>
      </p:pic>
    </p:spTree>
    <p:extLst>
      <p:ext uri="{BB962C8B-B14F-4D97-AF65-F5344CB8AC3E}">
        <p14:creationId xmlns:p14="http://schemas.microsoft.com/office/powerpoint/2010/main" val="371811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Causes-Heating</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100" y="1988094"/>
            <a:ext cx="7848600" cy="4487003"/>
          </a:xfrm>
        </p:spPr>
      </p:pic>
      <p:sp>
        <p:nvSpPr>
          <p:cNvPr id="6" name="Footer Placeholder 5"/>
          <p:cNvSpPr>
            <a:spLocks noGrp="1"/>
          </p:cNvSpPr>
          <p:nvPr>
            <p:ph type="ftr" sz="quarter" idx="11"/>
          </p:nvPr>
        </p:nvSpPr>
        <p:spPr/>
        <p:txBody>
          <a:bodyPr/>
          <a:lstStyle/>
          <a:p>
            <a:r>
              <a:rPr lang="en-US"/>
              <a:t>NFPA</a:t>
            </a:r>
          </a:p>
        </p:txBody>
      </p:sp>
      <p:sp>
        <p:nvSpPr>
          <p:cNvPr id="3" name="Left Arrow 2"/>
          <p:cNvSpPr/>
          <p:nvPr/>
        </p:nvSpPr>
        <p:spPr>
          <a:xfrm rot="19758824">
            <a:off x="7004196" y="3250571"/>
            <a:ext cx="160020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64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950" y="-152400"/>
            <a:ext cx="6377940" cy="1293028"/>
          </a:xfrm>
        </p:spPr>
        <p:txBody>
          <a:bodyPr/>
          <a:lstStyle/>
          <a:p>
            <a:r>
              <a:rPr lang="en-US" dirty="0"/>
              <a:t>Fire Causes-Dryers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423" y="1219200"/>
            <a:ext cx="8768408" cy="5410200"/>
          </a:xfrm>
        </p:spPr>
      </p:pic>
    </p:spTree>
    <p:extLst>
      <p:ext uri="{BB962C8B-B14F-4D97-AF65-F5344CB8AC3E}">
        <p14:creationId xmlns:p14="http://schemas.microsoft.com/office/powerpoint/2010/main" val="1860019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14349" y="764373"/>
            <a:ext cx="2983229" cy="1600200"/>
          </a:xfrm>
        </p:spPr>
        <p:txBody>
          <a:bodyPr anchor="b">
            <a:normAutofit/>
          </a:bodyPr>
          <a:lstStyle/>
          <a:p>
            <a:pPr algn="l"/>
            <a:r>
              <a:rPr lang="en-US" sz="2800"/>
              <a:t>CLOSING BEDROOM DOORS</a:t>
            </a:r>
          </a:p>
        </p:txBody>
      </p:sp>
      <p:sp>
        <p:nvSpPr>
          <p:cNvPr id="12" name="Content Placeholder 11">
            <a:extLst>
              <a:ext uri="{FF2B5EF4-FFF2-40B4-BE49-F238E27FC236}">
                <a16:creationId xmlns:a16="http://schemas.microsoft.com/office/drawing/2014/main" id="{994B5F14-F345-43FF-8D31-F5A7C51809D8}"/>
              </a:ext>
            </a:extLst>
          </p:cNvPr>
          <p:cNvSpPr>
            <a:spLocks noGrp="1"/>
          </p:cNvSpPr>
          <p:nvPr>
            <p:ph idx="1"/>
          </p:nvPr>
        </p:nvSpPr>
        <p:spPr>
          <a:xfrm>
            <a:off x="514350" y="2364573"/>
            <a:ext cx="2983229" cy="3854112"/>
          </a:xfrm>
        </p:spPr>
        <p:txBody>
          <a:bodyPr>
            <a:normAutofit/>
          </a:bodyPr>
          <a:lstStyle/>
          <a:p>
            <a:r>
              <a:rPr lang="en-US" sz="2400" dirty="0"/>
              <a:t>When sleeping keep bedroom doors closed</a:t>
            </a:r>
          </a:p>
          <a:p>
            <a:pPr lvl="1"/>
            <a:r>
              <a:rPr lang="en-US" sz="2400" dirty="0"/>
              <a:t>Slows entry of fire and smoke</a:t>
            </a:r>
          </a:p>
          <a:p>
            <a:pPr marL="457200" lvl="1" indent="0">
              <a:buNone/>
            </a:pPr>
            <a:endParaRPr lang="en-US" sz="2400" dirty="0"/>
          </a:p>
          <a:p>
            <a:pPr lvl="1"/>
            <a:r>
              <a:rPr lang="en-US" sz="2400" dirty="0"/>
              <a:t>Allows extra time for escape</a:t>
            </a:r>
          </a:p>
          <a:p>
            <a:pPr marL="457200" lvl="1" indent="0">
              <a:buNone/>
            </a:pPr>
            <a:endParaRPr lang="en-US" sz="2400" dirty="0"/>
          </a:p>
        </p:txBody>
      </p:sp>
      <p:sp useBgFill="1">
        <p:nvSpPr>
          <p:cNvPr id="15" name="Rectangle 14">
            <a:extLst>
              <a:ext uri="{FF2B5EF4-FFF2-40B4-BE49-F238E27FC236}">
                <a16:creationId xmlns:a16="http://schemas.microsoft.com/office/drawing/2014/main" id="{8D25211A-4CA0-4B53-82BB-1EE7C7F3C7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3534" y="0"/>
            <a:ext cx="543046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b="2757"/>
          <a:stretch/>
        </p:blipFill>
        <p:spPr>
          <a:xfrm>
            <a:off x="3978110" y="10"/>
            <a:ext cx="5165890" cy="6857990"/>
          </a:xfrm>
          <a:prstGeom prst="rect">
            <a:avLst/>
          </a:prstGeom>
        </p:spPr>
      </p:pic>
    </p:spTree>
    <p:extLst>
      <p:ext uri="{BB962C8B-B14F-4D97-AF65-F5344CB8AC3E}">
        <p14:creationId xmlns:p14="http://schemas.microsoft.com/office/powerpoint/2010/main" val="927766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10">
            <a:extLst>
              <a:ext uri="{FF2B5EF4-FFF2-40B4-BE49-F238E27FC236}">
                <a16:creationId xmlns:a16="http://schemas.microsoft.com/office/drawing/2014/main" id="{C413590B-CB36-47BC-B705-69813F7B5F6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pic>
        <p:nvPicPr>
          <p:cNvPr id="26" name="Picture 12">
            <a:extLst>
              <a:ext uri="{FF2B5EF4-FFF2-40B4-BE49-F238E27FC236}">
                <a16:creationId xmlns:a16="http://schemas.microsoft.com/office/drawing/2014/main" id="{D676F4B9-1E76-49E4-8A47-FBDCE00D43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6082425" y="404848"/>
            <a:ext cx="2361345" cy="1376413"/>
          </a:xfrm>
          <a:noFill/>
          <a:ln w="19050">
            <a:noFill/>
            <a:prstDash val="dash"/>
          </a:ln>
        </p:spPr>
        <p:txBody>
          <a:bodyPr vert="horz" lIns="91440" tIns="45720" rIns="91440" bIns="45720" rtlCol="0" anchor="b">
            <a:normAutofit/>
          </a:bodyPr>
          <a:lstStyle/>
          <a:p>
            <a:pPr algn="l"/>
            <a:r>
              <a:rPr lang="en-US" sz="2900" dirty="0"/>
              <a:t>Carbon Monoxide Alarms</a:t>
            </a:r>
          </a:p>
        </p:txBody>
      </p:sp>
      <p:sp>
        <p:nvSpPr>
          <p:cNvPr id="4" name="Content Placeholder 3"/>
          <p:cNvSpPr>
            <a:spLocks noGrp="1"/>
          </p:cNvSpPr>
          <p:nvPr>
            <p:ph sz="half" idx="2"/>
          </p:nvPr>
        </p:nvSpPr>
        <p:spPr>
          <a:xfrm>
            <a:off x="5867400" y="2251193"/>
            <a:ext cx="3047999" cy="1219221"/>
          </a:xfrm>
          <a:noFill/>
          <a:ln w="19050">
            <a:noFill/>
            <a:prstDash val="dash"/>
          </a:ln>
        </p:spPr>
        <p:txBody>
          <a:bodyPr vert="horz" lIns="91440" tIns="45720" rIns="91440" bIns="45720" rtlCol="0">
            <a:normAutofit fontScale="92500" lnSpcReduction="20000"/>
          </a:bodyPr>
          <a:lstStyle/>
          <a:p>
            <a:pPr marL="0" indent="0">
              <a:buNone/>
            </a:pPr>
            <a:r>
              <a:rPr lang="en-US" sz="2400" dirty="0"/>
              <a:t>Required within 10’ of every bedroom.</a:t>
            </a:r>
          </a:p>
          <a:p>
            <a:pPr marL="0" indent="0">
              <a:buNone/>
            </a:pPr>
            <a:r>
              <a:rPr lang="en-US" sz="2400" dirty="0"/>
              <a:t>(no height requirements)</a:t>
            </a:r>
          </a:p>
        </p:txBody>
      </p:sp>
      <p:sp>
        <p:nvSpPr>
          <p:cNvPr id="27" name="Rectangle 14">
            <a:extLst>
              <a:ext uri="{FF2B5EF4-FFF2-40B4-BE49-F238E27FC236}">
                <a16:creationId xmlns:a16="http://schemas.microsoft.com/office/drawing/2014/main" id="{FF8A0554-081B-4FCD-B8AC-1F826E38FF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0086" y="-1"/>
            <a:ext cx="3183914"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6">
            <a:extLst>
              <a:ext uri="{FF2B5EF4-FFF2-40B4-BE49-F238E27FC236}">
                <a16:creationId xmlns:a16="http://schemas.microsoft.com/office/drawing/2014/main" id="{406FFEE2-58A0-44A3-9892-24602A6880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7093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8">
            <a:extLst>
              <a:ext uri="{FF2B5EF4-FFF2-40B4-BE49-F238E27FC236}">
                <a16:creationId xmlns:a16="http://schemas.microsoft.com/office/drawing/2014/main" id="{69CA411D-D82A-4BF1-878C-4C25F8C77A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572" y="488844"/>
            <a:ext cx="2798922" cy="3526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64223" y="1332004"/>
            <a:ext cx="2553303" cy="1838378"/>
          </a:xfrm>
          <a:prstGeom prst="rect">
            <a:avLst/>
          </a:prstGeom>
        </p:spPr>
      </p:pic>
      <p:sp>
        <p:nvSpPr>
          <p:cNvPr id="30" name="Round Single Corner Rectangle 15">
            <a:extLst>
              <a:ext uri="{FF2B5EF4-FFF2-40B4-BE49-F238E27FC236}">
                <a16:creationId xmlns:a16="http://schemas.microsoft.com/office/drawing/2014/main" id="{C9BB7D94-2C4A-4F0F-8933-E3276A8993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3987" y="604977"/>
            <a:ext cx="1498769" cy="2223847"/>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14">
            <a:extLst>
              <a:ext uri="{FF2B5EF4-FFF2-40B4-BE49-F238E27FC236}">
                <a16:creationId xmlns:a16="http://schemas.microsoft.com/office/drawing/2014/main" id="{2C166329-A912-4CA1-A632-89563D660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327254" y="4118455"/>
            <a:ext cx="1812940" cy="184084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FB54679-12EF-4E3F-B1F8-3750B8BD1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60846" y="2989690"/>
            <a:ext cx="2267965" cy="33889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477" y="3229902"/>
            <a:ext cx="2028682" cy="2908504"/>
          </a:xfrm>
          <a:prstGeom prst="rect">
            <a:avLst/>
          </a:prstGeom>
        </p:spPr>
      </p:pic>
    </p:spTree>
    <p:extLst>
      <p:ext uri="{BB962C8B-B14F-4D97-AF65-F5344CB8AC3E}">
        <p14:creationId xmlns:p14="http://schemas.microsoft.com/office/powerpoint/2010/main" val="3620346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14" name="Rectangle 13">
            <a:extLst>
              <a:ext uri="{FF2B5EF4-FFF2-40B4-BE49-F238E27FC236}">
                <a16:creationId xmlns:a16="http://schemas.microsoft.com/office/drawing/2014/main" id="{8B836880-BF75-4385-9994-9270F8ACF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BCFBE2-C65F-42E3-A14A-5D04B9842E4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514350" y="764373"/>
            <a:ext cx="2480058" cy="1293028"/>
          </a:xfrm>
        </p:spPr>
        <p:txBody>
          <a:bodyPr vert="horz" lIns="91440" tIns="45720" rIns="91440" bIns="45720" rtlCol="0" anchor="ctr">
            <a:normAutofit/>
          </a:bodyPr>
          <a:lstStyle/>
          <a:p>
            <a:r>
              <a:rPr lang="en-US" sz="4400" dirty="0"/>
              <a:t>Heat</a:t>
            </a:r>
          </a:p>
        </p:txBody>
      </p:sp>
      <p:sp>
        <p:nvSpPr>
          <p:cNvPr id="4" name="Content Placeholder 3"/>
          <p:cNvSpPr>
            <a:spLocks noGrp="1"/>
          </p:cNvSpPr>
          <p:nvPr>
            <p:ph sz="half" idx="2"/>
          </p:nvPr>
        </p:nvSpPr>
        <p:spPr>
          <a:xfrm>
            <a:off x="514350" y="2194560"/>
            <a:ext cx="2480057" cy="4024125"/>
          </a:xfrm>
        </p:spPr>
        <p:txBody>
          <a:bodyPr vert="horz" lIns="91440" tIns="45720" rIns="91440" bIns="45720" rtlCol="0">
            <a:normAutofit/>
          </a:bodyPr>
          <a:lstStyle/>
          <a:p>
            <a:r>
              <a:rPr lang="en-US" sz="2400" dirty="0"/>
              <a:t>Maintained and functioning properly</a:t>
            </a:r>
          </a:p>
          <a:p>
            <a:pPr marL="0"/>
            <a:endParaRPr lang="en-US" sz="2400" dirty="0"/>
          </a:p>
          <a:p>
            <a:r>
              <a:rPr lang="en-US" sz="2400" dirty="0"/>
              <a:t>Maintain at least 68 degrees (October 15</a:t>
            </a:r>
            <a:r>
              <a:rPr lang="en-US" sz="2400" baseline="30000" dirty="0"/>
              <a:t>th</a:t>
            </a:r>
            <a:r>
              <a:rPr lang="en-US" sz="2400" dirty="0"/>
              <a:t> thru May 15th)</a:t>
            </a:r>
          </a:p>
          <a:p>
            <a:endParaRPr lang="en-US" sz="2400" dirty="0"/>
          </a:p>
          <a:p>
            <a:pPr marL="0"/>
            <a:endParaRPr lang="en-US" sz="2400" dirty="0"/>
          </a:p>
        </p:txBody>
      </p:sp>
      <p:sp>
        <p:nvSpPr>
          <p:cNvPr id="18" name="Rounded Rectangle 14">
            <a:extLst>
              <a:ext uri="{FF2B5EF4-FFF2-40B4-BE49-F238E27FC236}">
                <a16:creationId xmlns:a16="http://schemas.microsoft.com/office/drawing/2014/main" id="{38D32B90-922C-4411-A898-3F03AA808A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006" y="1066164"/>
            <a:ext cx="5074461"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4696ACE-8E37-4D11-8789-213FBDCCAE7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797" r="22402" b="3"/>
          <a:stretch/>
        </p:blipFill>
        <p:spPr>
          <a:xfrm>
            <a:off x="3716504" y="1336566"/>
            <a:ext cx="4595465" cy="4607567"/>
          </a:xfrm>
          <a:prstGeom prst="rect">
            <a:avLst/>
          </a:prstGeom>
        </p:spPr>
      </p:pic>
    </p:spTree>
    <p:extLst>
      <p:ext uri="{BB962C8B-B14F-4D97-AF65-F5344CB8AC3E}">
        <p14:creationId xmlns:p14="http://schemas.microsoft.com/office/powerpoint/2010/main" val="3204768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11" name="Rectangle 10">
            <a:extLst>
              <a:ext uri="{FF2B5EF4-FFF2-40B4-BE49-F238E27FC236}">
                <a16:creationId xmlns:a16="http://schemas.microsoft.com/office/drawing/2014/main" id="{1EA5387D-64D8-4D6C-B109-FF4E81DF6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sz="half" idx="1"/>
          </p:nvPr>
        </p:nvPicPr>
        <p:blipFill rotWithShape="1">
          <a:blip r:embed="rId3">
            <a:alphaModFix amt="30000"/>
            <a:extLst>
              <a:ext uri="{28A0092B-C50C-407E-A947-70E740481C1C}">
                <a14:useLocalDpi xmlns:a14="http://schemas.microsoft.com/office/drawing/2010/main" val="0"/>
              </a:ext>
            </a:extLst>
          </a:blip>
          <a:srcRect l="4456" r="5545"/>
          <a:stretch/>
        </p:blipFill>
        <p:spPr>
          <a:xfrm>
            <a:off x="20" y="10"/>
            <a:ext cx="9143980" cy="6857990"/>
          </a:xfrm>
          <a:prstGeom prst="rect">
            <a:avLst/>
          </a:prstGeom>
        </p:spPr>
      </p:pic>
      <p:sp>
        <p:nvSpPr>
          <p:cNvPr id="2" name="Title 1"/>
          <p:cNvSpPr>
            <a:spLocks noGrp="1"/>
          </p:cNvSpPr>
          <p:nvPr>
            <p:ph type="title"/>
          </p:nvPr>
        </p:nvSpPr>
        <p:spPr>
          <a:xfrm>
            <a:off x="2171700" y="764373"/>
            <a:ext cx="6457950" cy="1293028"/>
          </a:xfrm>
        </p:spPr>
        <p:txBody>
          <a:bodyPr vert="horz" lIns="91440" tIns="45720" rIns="91440" bIns="45720" rtlCol="0" anchor="ctr">
            <a:normAutofit/>
          </a:bodyPr>
          <a:lstStyle/>
          <a:p>
            <a:r>
              <a:rPr lang="en-US" dirty="0"/>
              <a:t>Fire Code Requirements</a:t>
            </a:r>
          </a:p>
        </p:txBody>
      </p:sp>
      <p:sp>
        <p:nvSpPr>
          <p:cNvPr id="4" name="Content Placeholder 3"/>
          <p:cNvSpPr>
            <a:spLocks noGrp="1"/>
          </p:cNvSpPr>
          <p:nvPr>
            <p:ph sz="half" idx="2"/>
          </p:nvPr>
        </p:nvSpPr>
        <p:spPr>
          <a:xfrm>
            <a:off x="514350" y="2194560"/>
            <a:ext cx="8115300" cy="4024125"/>
          </a:xfrm>
        </p:spPr>
        <p:txBody>
          <a:bodyPr vert="horz" lIns="91440" tIns="45720" rIns="91440" bIns="45720" rtlCol="0">
            <a:normAutofit/>
          </a:bodyPr>
          <a:lstStyle/>
          <a:p>
            <a:r>
              <a:rPr lang="en-US" sz="3200" b="1" dirty="0">
                <a:solidFill>
                  <a:srgbClr val="FFFF00"/>
                </a:solidFill>
              </a:rPr>
              <a:t>3’ Clearance around gas appliances</a:t>
            </a:r>
          </a:p>
          <a:p>
            <a:endParaRPr lang="en-US" sz="3200" b="1" dirty="0">
              <a:solidFill>
                <a:srgbClr val="FFFF00"/>
              </a:solidFill>
            </a:endParaRPr>
          </a:p>
          <a:p>
            <a:r>
              <a:rPr lang="en-US" sz="3200" b="1" dirty="0">
                <a:solidFill>
                  <a:srgbClr val="FFFF00"/>
                </a:solidFill>
              </a:rPr>
              <a:t>Self Closing doors between garages and habitable areas</a:t>
            </a:r>
          </a:p>
          <a:p>
            <a:endParaRPr lang="en-US" sz="3200" b="1" dirty="0">
              <a:solidFill>
                <a:srgbClr val="FFFF00"/>
              </a:solidFill>
            </a:endParaRPr>
          </a:p>
          <a:p>
            <a:r>
              <a:rPr lang="en-US" sz="3200" b="1" dirty="0">
                <a:solidFill>
                  <a:srgbClr val="FFFF00"/>
                </a:solidFill>
              </a:rPr>
              <a:t>All emergency escapes cannot be obstructed or locked.</a:t>
            </a:r>
          </a:p>
        </p:txBody>
      </p:sp>
    </p:spTree>
    <p:extLst>
      <p:ext uri="{BB962C8B-B14F-4D97-AF65-F5344CB8AC3E}">
        <p14:creationId xmlns:p14="http://schemas.microsoft.com/office/powerpoint/2010/main" val="2769211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70">
            <a:extLst>
              <a:ext uri="{FF2B5EF4-FFF2-40B4-BE49-F238E27FC236}">
                <a16:creationId xmlns:a16="http://schemas.microsoft.com/office/drawing/2014/main" id="{BDFADFB3-3D44-49A8-AE3B-A87C61607F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useBgFill="1">
        <p:nvSpPr>
          <p:cNvPr id="1029" name="Rounded Rectangle 14">
            <a:extLst>
              <a:ext uri="{FF2B5EF4-FFF2-40B4-BE49-F238E27FC236}">
                <a16:creationId xmlns:a16="http://schemas.microsoft.com/office/drawing/2014/main" id="{1FDFF85F-F105-40D5-9793-90419158C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006" y="0"/>
            <a:ext cx="5666994"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5" name="Rectangle 74">
            <a:extLst>
              <a:ext uri="{FF2B5EF4-FFF2-40B4-BE49-F238E27FC236}">
                <a16:creationId xmlns:a16="http://schemas.microsoft.com/office/drawing/2014/main" id="{35AB47A4-BA8C-4250-88BD-D49C68C5F9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7" name="Picture 76">
            <a:extLst>
              <a:ext uri="{FF2B5EF4-FFF2-40B4-BE49-F238E27FC236}">
                <a16:creationId xmlns:a16="http://schemas.microsoft.com/office/drawing/2014/main" id="{66C8958D-EB99-414F-B735-863B67BB14D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3477006" cy="1441450"/>
          </a:xfrm>
          <a:prstGeom prst="rect">
            <a:avLst/>
          </a:prstGeom>
        </p:spPr>
      </p:pic>
      <p:sp>
        <p:nvSpPr>
          <p:cNvPr id="2" name="Title 1"/>
          <p:cNvSpPr>
            <a:spLocks noGrp="1"/>
          </p:cNvSpPr>
          <p:nvPr>
            <p:ph type="title"/>
          </p:nvPr>
        </p:nvSpPr>
        <p:spPr>
          <a:xfrm>
            <a:off x="234813" y="211240"/>
            <a:ext cx="2765562" cy="1920372"/>
          </a:xfrm>
        </p:spPr>
        <p:txBody>
          <a:bodyPr vert="horz" lIns="91440" tIns="45720" rIns="91440" bIns="45720" rtlCol="0" anchor="ctr">
            <a:normAutofit/>
          </a:bodyPr>
          <a:lstStyle/>
          <a:p>
            <a:pPr algn="l"/>
            <a:r>
              <a:rPr lang="en-US" sz="2600" kern="1200" cap="all" baseline="0" dirty="0">
                <a:solidFill>
                  <a:schemeClr val="bg1"/>
                </a:solidFill>
                <a:latin typeface="+mj-lt"/>
                <a:ea typeface="+mj-ea"/>
                <a:cs typeface="+mj-cs"/>
              </a:rPr>
              <a:t>Fire Code Requirements</a:t>
            </a:r>
          </a:p>
        </p:txBody>
      </p:sp>
      <p:pic>
        <p:nvPicPr>
          <p:cNvPr id="79" name="Picture 78">
            <a:extLst>
              <a:ext uri="{FF2B5EF4-FFF2-40B4-BE49-F238E27FC236}">
                <a16:creationId xmlns:a16="http://schemas.microsoft.com/office/drawing/2014/main" id="{39E5F3CB-7BDD-4E64-B274-CD900F08C6F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3477006" cy="2482850"/>
          </a:xfrm>
          <a:prstGeom prst="rect">
            <a:avLst/>
          </a:prstGeom>
        </p:spPr>
      </p:pic>
      <p:sp>
        <p:nvSpPr>
          <p:cNvPr id="3" name="Content Placeholder 2"/>
          <p:cNvSpPr>
            <a:spLocks noGrp="1"/>
          </p:cNvSpPr>
          <p:nvPr>
            <p:ph sz="half" idx="1"/>
          </p:nvPr>
        </p:nvSpPr>
        <p:spPr>
          <a:xfrm>
            <a:off x="234813" y="2131612"/>
            <a:ext cx="3117987" cy="4421588"/>
          </a:xfrm>
        </p:spPr>
        <p:txBody>
          <a:bodyPr vert="horz" lIns="91440" tIns="45720" rIns="91440" bIns="45720" rtlCol="0">
            <a:noAutofit/>
          </a:bodyPr>
          <a:lstStyle/>
          <a:p>
            <a:r>
              <a:rPr lang="en-US" sz="1800" b="1" dirty="0">
                <a:solidFill>
                  <a:schemeClr val="bg1"/>
                </a:solidFill>
              </a:rPr>
              <a:t>One-Hour Fire Resistive separation between floors and units</a:t>
            </a:r>
          </a:p>
          <a:p>
            <a:endParaRPr lang="en-US" sz="1800" b="1" dirty="0">
              <a:solidFill>
                <a:schemeClr val="bg1"/>
              </a:solidFill>
            </a:endParaRPr>
          </a:p>
          <a:p>
            <a:r>
              <a:rPr lang="en-US" sz="1800" b="1" dirty="0">
                <a:solidFill>
                  <a:schemeClr val="bg1"/>
                </a:solidFill>
              </a:rPr>
              <a:t>One-Hour Fire Resistive Corridors</a:t>
            </a:r>
          </a:p>
          <a:p>
            <a:endParaRPr lang="en-US" sz="1800" b="1" dirty="0">
              <a:solidFill>
                <a:schemeClr val="bg1"/>
              </a:solidFill>
            </a:endParaRPr>
          </a:p>
          <a:p>
            <a:r>
              <a:rPr lang="en-US" sz="1800" b="1" dirty="0">
                <a:solidFill>
                  <a:schemeClr val="bg1"/>
                </a:solidFill>
              </a:rPr>
              <a:t>5/8 Type “x” Gypsum Wallboard between habitable spaces</a:t>
            </a:r>
          </a:p>
          <a:p>
            <a:endParaRPr lang="en-US" sz="1800" b="1" dirty="0">
              <a:solidFill>
                <a:schemeClr val="bg1"/>
              </a:solidFill>
            </a:endParaRPr>
          </a:p>
          <a:p>
            <a:r>
              <a:rPr lang="en-US" sz="1800" b="1" dirty="0">
                <a:solidFill>
                  <a:schemeClr val="bg1"/>
                </a:solidFill>
              </a:rPr>
              <a:t>20 Minute Fire Door Assemblies for Corridors equipped with self-closing devices</a:t>
            </a:r>
          </a:p>
        </p:txBody>
      </p:sp>
      <p:pic>
        <p:nvPicPr>
          <p:cNvPr id="1026" name="Picture 2" descr="C:\Users\gsmith\AppData\Local\Microsoft\Windows\Temporary Internet Files\Content.IE5\XV80QZUF\Flaming-fire-2629-large[1].pn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430268" y="643467"/>
            <a:ext cx="376046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88614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5085FD1-965D-4283-9406-8871587C5B8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useBgFill="1">
        <p:nvSpPr>
          <p:cNvPr id="27" name="Rectangle 26">
            <a:extLst>
              <a:ext uri="{FF2B5EF4-FFF2-40B4-BE49-F238E27FC236}">
                <a16:creationId xmlns:a16="http://schemas.microsoft.com/office/drawing/2014/main" id="{7D0606FB-AE58-4442-81FF-552A66AD21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B5A4F69-BB84-4BE2-A5B2-D093EC4857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CAB03E2C-BA7A-47CB-958D-6E5867B28DF4}"/>
              </a:ext>
            </a:extLst>
          </p:cNvPr>
          <p:cNvSpPr>
            <a:spLocks noGrp="1"/>
          </p:cNvSpPr>
          <p:nvPr>
            <p:ph type="title"/>
          </p:nvPr>
        </p:nvSpPr>
        <p:spPr>
          <a:xfrm>
            <a:off x="514349" y="764373"/>
            <a:ext cx="3093297" cy="1600200"/>
          </a:xfrm>
        </p:spPr>
        <p:txBody>
          <a:bodyPr vert="horz" lIns="91440" tIns="45720" rIns="91440" bIns="45720" rtlCol="0" anchor="b">
            <a:normAutofit/>
          </a:bodyPr>
          <a:lstStyle/>
          <a:p>
            <a:pPr algn="l"/>
            <a:r>
              <a:rPr lang="en-US" sz="2800"/>
              <a:t>exterior</a:t>
            </a:r>
          </a:p>
        </p:txBody>
      </p:sp>
      <p:sp>
        <p:nvSpPr>
          <p:cNvPr id="22" name="Content Placeholder 21">
            <a:extLst>
              <a:ext uri="{FF2B5EF4-FFF2-40B4-BE49-F238E27FC236}">
                <a16:creationId xmlns:a16="http://schemas.microsoft.com/office/drawing/2014/main" id="{C60547DE-8132-4A83-8BE8-DF127E956D21}"/>
              </a:ext>
            </a:extLst>
          </p:cNvPr>
          <p:cNvSpPr>
            <a:spLocks noGrp="1"/>
          </p:cNvSpPr>
          <p:nvPr>
            <p:ph sz="half" idx="1"/>
          </p:nvPr>
        </p:nvSpPr>
        <p:spPr>
          <a:xfrm>
            <a:off x="514350" y="2364573"/>
            <a:ext cx="3093296" cy="3854112"/>
          </a:xfrm>
        </p:spPr>
        <p:txBody>
          <a:bodyPr vert="horz" lIns="91440" tIns="45720" rIns="91440" bIns="45720" rtlCol="0">
            <a:normAutofit lnSpcReduction="10000"/>
          </a:bodyPr>
          <a:lstStyle/>
          <a:p>
            <a:r>
              <a:rPr lang="en-US" sz="2400" dirty="0"/>
              <a:t>Rotting Shingle/Roof</a:t>
            </a:r>
          </a:p>
          <a:p>
            <a:endParaRPr lang="en-US" sz="2400" dirty="0"/>
          </a:p>
          <a:p>
            <a:r>
              <a:rPr lang="en-US" sz="2400" dirty="0"/>
              <a:t>Deteriorated Stairs</a:t>
            </a:r>
          </a:p>
          <a:p>
            <a:endParaRPr lang="en-US" sz="2400" dirty="0"/>
          </a:p>
          <a:p>
            <a:r>
              <a:rPr lang="en-US" sz="2400" dirty="0"/>
              <a:t>Missing/Deteriorated Flashing</a:t>
            </a:r>
          </a:p>
          <a:p>
            <a:pPr marL="0" indent="0">
              <a:buNone/>
            </a:pPr>
            <a:endParaRPr lang="en-US" sz="2400" dirty="0"/>
          </a:p>
          <a:p>
            <a:r>
              <a:rPr lang="en-US" sz="2400" dirty="0"/>
              <a:t>Peeling paint</a:t>
            </a:r>
          </a:p>
        </p:txBody>
      </p:sp>
      <p:pic>
        <p:nvPicPr>
          <p:cNvPr id="16" name="Picture 15">
            <a:extLst>
              <a:ext uri="{FF2B5EF4-FFF2-40B4-BE49-F238E27FC236}">
                <a16:creationId xmlns:a16="http://schemas.microsoft.com/office/drawing/2014/main" id="{E0C0607A-4421-4FD2-9379-FE840A671278}"/>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7199" r="27288" b="4"/>
          <a:stretch/>
        </p:blipFill>
        <p:spPr>
          <a:xfrm>
            <a:off x="4012205" y="746125"/>
            <a:ext cx="2485838" cy="3358380"/>
          </a:xfrm>
          <a:prstGeom prst="rect">
            <a:avLst/>
          </a:prstGeom>
        </p:spPr>
      </p:pic>
      <p:sp>
        <p:nvSpPr>
          <p:cNvPr id="31" name="Round Single Corner Rectangle 17">
            <a:extLst>
              <a:ext uri="{FF2B5EF4-FFF2-40B4-BE49-F238E27FC236}">
                <a16:creationId xmlns:a16="http://schemas.microsoft.com/office/drawing/2014/main" id="{8F2A24C5-526E-47FC-9A22-A7F4DFA8A5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8112" y="1002026"/>
            <a:ext cx="1731913" cy="1684338"/>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5">
            <a:extLst>
              <a:ext uri="{FF2B5EF4-FFF2-40B4-BE49-F238E27FC236}">
                <a16:creationId xmlns:a16="http://schemas.microsoft.com/office/drawing/2014/main" id="{3CC732CE-9E4B-4E2A-AD4A-F990AC3B3891}"/>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9653" r="1059" b="1"/>
          <a:stretch/>
        </p:blipFill>
        <p:spPr>
          <a:xfrm>
            <a:off x="4012205" y="4263125"/>
            <a:ext cx="2485838" cy="2092720"/>
          </a:xfrm>
          <a:prstGeom prst="rect">
            <a:avLst/>
          </a:prstGeom>
        </p:spPr>
      </p:pic>
      <p:pic>
        <p:nvPicPr>
          <p:cNvPr id="11" name="Content Placeholder 10">
            <a:extLst>
              <a:ext uri="{FF2B5EF4-FFF2-40B4-BE49-F238E27FC236}">
                <a16:creationId xmlns:a16="http://schemas.microsoft.com/office/drawing/2014/main" id="{D55E9737-A347-4E88-96B6-FCE5D7309D50}"/>
              </a:ext>
            </a:extLst>
          </p:cNvPr>
          <p:cNvPicPr>
            <a:picLocks noGrp="1" noChangeAspect="1"/>
          </p:cNvPicPr>
          <p:nvPr>
            <p:ph sz="half" idx="2"/>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0417" r="26670" b="4"/>
          <a:stretch/>
        </p:blipFill>
        <p:spPr>
          <a:xfrm>
            <a:off x="6608112" y="2822889"/>
            <a:ext cx="2021538" cy="3532955"/>
          </a:xfrm>
          <a:prstGeom prst="rect">
            <a:avLst/>
          </a:prstGeom>
        </p:spPr>
      </p:pic>
    </p:spTree>
    <p:extLst>
      <p:ext uri="{BB962C8B-B14F-4D97-AF65-F5344CB8AC3E}">
        <p14:creationId xmlns:p14="http://schemas.microsoft.com/office/powerpoint/2010/main" val="1543958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BDFADFB3-3D44-49A8-AE3B-A87C61607F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title"/>
          </p:nvPr>
        </p:nvSpPr>
        <p:spPr>
          <a:xfrm>
            <a:off x="304800" y="148422"/>
            <a:ext cx="3867150" cy="1293028"/>
          </a:xfrm>
        </p:spPr>
        <p:txBody>
          <a:bodyPr vert="horz" lIns="91440" tIns="45720" rIns="91440" bIns="45720" rtlCol="0" anchor="ctr">
            <a:normAutofit/>
          </a:bodyPr>
          <a:lstStyle/>
          <a:p>
            <a:pPr algn="l"/>
            <a:r>
              <a:rPr lang="en-US" kern="1200" cap="all" baseline="0" dirty="0">
                <a:solidFill>
                  <a:schemeClr val="tx1"/>
                </a:solidFill>
                <a:latin typeface="+mj-lt"/>
                <a:ea typeface="+mj-ea"/>
                <a:cs typeface="+mj-cs"/>
              </a:rPr>
              <a:t>Tenant Complaints</a:t>
            </a:r>
          </a:p>
        </p:txBody>
      </p:sp>
      <p:pic>
        <p:nvPicPr>
          <p:cNvPr id="1028" name="Picture 4" descr="C:\Users\gsmith\AppData\Local\Microsoft\Windows\Temporary Internet Files\Content.IE5\AN6YBIS2\have-a-complaint[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14350" y="2998851"/>
            <a:ext cx="3390900" cy="218713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4267200" y="1371600"/>
            <a:ext cx="4362450" cy="5029200"/>
          </a:xfrm>
        </p:spPr>
        <p:txBody>
          <a:bodyPr vert="horz" lIns="91440" tIns="45720" rIns="91440" bIns="45720" rtlCol="0">
            <a:normAutofit/>
          </a:bodyPr>
          <a:lstStyle/>
          <a:p>
            <a:r>
              <a:rPr lang="en-US" sz="2400" dirty="0"/>
              <a:t>Tenant must submit complaint/request to owner/landlord in writing.</a:t>
            </a:r>
          </a:p>
          <a:p>
            <a:r>
              <a:rPr lang="en-US" sz="2400" dirty="0"/>
              <a:t>No action by landlord</a:t>
            </a:r>
          </a:p>
          <a:p>
            <a:pPr lvl="1"/>
            <a:r>
              <a:rPr lang="en-US" sz="2400" dirty="0"/>
              <a:t>Life Safety Inspection</a:t>
            </a:r>
          </a:p>
          <a:p>
            <a:pPr lvl="1"/>
            <a:r>
              <a:rPr lang="en-US" sz="2400" dirty="0"/>
              <a:t>Correction Order</a:t>
            </a:r>
          </a:p>
          <a:p>
            <a:r>
              <a:rPr lang="en-US" sz="2400" dirty="0"/>
              <a:t>Resources</a:t>
            </a:r>
          </a:p>
          <a:p>
            <a:pPr lvl="1"/>
            <a:r>
              <a:rPr lang="en-US" sz="2400" dirty="0"/>
              <a:t>Tenant/Landlord Rights.</a:t>
            </a:r>
          </a:p>
          <a:p>
            <a:pPr lvl="1"/>
            <a:r>
              <a:rPr lang="en-US" sz="2400" dirty="0"/>
              <a:t>One Roof Housing Mediation</a:t>
            </a:r>
          </a:p>
          <a:p>
            <a:pPr lvl="1"/>
            <a:r>
              <a:rPr lang="en-US" sz="2400" dirty="0"/>
              <a:t>JUSTICE NORTH (formerly Legal Aid).</a:t>
            </a:r>
          </a:p>
          <a:p>
            <a:endParaRPr lang="en-US" dirty="0"/>
          </a:p>
        </p:txBody>
      </p:sp>
    </p:spTree>
    <p:extLst>
      <p:ext uri="{BB962C8B-B14F-4D97-AF65-F5344CB8AC3E}">
        <p14:creationId xmlns:p14="http://schemas.microsoft.com/office/powerpoint/2010/main" val="3971628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1286-3604-4801-83D2-BC68E0642E70}"/>
              </a:ext>
            </a:extLst>
          </p:cNvPr>
          <p:cNvSpPr>
            <a:spLocks noGrp="1"/>
          </p:cNvSpPr>
          <p:nvPr>
            <p:ph type="title"/>
          </p:nvPr>
        </p:nvSpPr>
        <p:spPr/>
        <p:txBody>
          <a:bodyPr>
            <a:normAutofit/>
          </a:bodyPr>
          <a:lstStyle/>
          <a:p>
            <a:r>
              <a:rPr lang="en-US" sz="3600" dirty="0"/>
              <a:t>3+ units (multi dwellings)</a:t>
            </a:r>
          </a:p>
        </p:txBody>
      </p:sp>
      <p:sp>
        <p:nvSpPr>
          <p:cNvPr id="3" name="Content Placeholder 2">
            <a:extLst>
              <a:ext uri="{FF2B5EF4-FFF2-40B4-BE49-F238E27FC236}">
                <a16:creationId xmlns:a16="http://schemas.microsoft.com/office/drawing/2014/main" id="{06C9B99F-4BDD-4EC4-9506-7FB05B95C57B}"/>
              </a:ext>
            </a:extLst>
          </p:cNvPr>
          <p:cNvSpPr>
            <a:spLocks noGrp="1"/>
          </p:cNvSpPr>
          <p:nvPr>
            <p:ph sz="half" idx="1"/>
          </p:nvPr>
        </p:nvSpPr>
        <p:spPr/>
        <p:txBody>
          <a:bodyPr>
            <a:normAutofit/>
          </a:bodyPr>
          <a:lstStyle/>
          <a:p>
            <a:r>
              <a:rPr lang="en-US" sz="3200" dirty="0"/>
              <a:t>$320 Base fee</a:t>
            </a:r>
          </a:p>
          <a:p>
            <a:endParaRPr lang="en-US" sz="3200" dirty="0"/>
          </a:p>
          <a:p>
            <a:r>
              <a:rPr lang="en-US" sz="3200" dirty="0"/>
              <a:t>$40 per unit</a:t>
            </a:r>
          </a:p>
          <a:p>
            <a:endParaRPr lang="en-US" sz="3200" dirty="0"/>
          </a:p>
          <a:p>
            <a:r>
              <a:rPr lang="en-US" sz="3200" dirty="0"/>
              <a:t>No parking requirements</a:t>
            </a:r>
          </a:p>
        </p:txBody>
      </p:sp>
      <p:pic>
        <p:nvPicPr>
          <p:cNvPr id="6" name="Content Placeholder 5">
            <a:extLst>
              <a:ext uri="{FF2B5EF4-FFF2-40B4-BE49-F238E27FC236}">
                <a16:creationId xmlns:a16="http://schemas.microsoft.com/office/drawing/2014/main" id="{E1473300-12D4-400B-8D85-956EBB4FDF81}"/>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208462" y="2438400"/>
            <a:ext cx="4341813" cy="3256359"/>
          </a:xfrm>
        </p:spPr>
      </p:pic>
    </p:spTree>
    <p:extLst>
      <p:ext uri="{BB962C8B-B14F-4D97-AF65-F5344CB8AC3E}">
        <p14:creationId xmlns:p14="http://schemas.microsoft.com/office/powerpoint/2010/main" val="2228931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1">
            <a:extLst>
              <a:ext uri="{FF2B5EF4-FFF2-40B4-BE49-F238E27FC236}">
                <a16:creationId xmlns:a16="http://schemas.microsoft.com/office/drawing/2014/main" id="{CFD580F5-E7BF-4C1D-BEFD-4A4601EBA8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18" name="Rectangle 13">
            <a:extLst>
              <a:ext uri="{FF2B5EF4-FFF2-40B4-BE49-F238E27FC236}">
                <a16:creationId xmlns:a16="http://schemas.microsoft.com/office/drawing/2014/main" id="{1EA5387D-64D8-4D6C-B109-FF4E81DF6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FA6944A-E83E-4688-892C-A6607FE3C089}"/>
              </a:ext>
            </a:extLst>
          </p:cNvPr>
          <p:cNvPicPr>
            <a:picLocks noGrp="1" noChangeAspect="1"/>
          </p:cNvPicPr>
          <p:nvPr>
            <p:ph sz="half" idx="2"/>
          </p:nvPr>
        </p:nvPicPr>
        <p:blipFill rotWithShape="1">
          <a:blip r:embed="rId3">
            <a:duotone>
              <a:prstClr val="black"/>
              <a:schemeClr val="tx2">
                <a:tint val="45000"/>
                <a:satMod val="400000"/>
              </a:schemeClr>
            </a:duotone>
            <a:alphaModFix amt="3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3998" b="-2"/>
          <a:stretch/>
        </p:blipFill>
        <p:spPr>
          <a:xfrm>
            <a:off x="-152400" y="-200045"/>
            <a:ext cx="9143980" cy="6857990"/>
          </a:xfrm>
          <a:prstGeom prst="rect">
            <a:avLst/>
          </a:prstGeom>
        </p:spPr>
      </p:pic>
      <p:pic>
        <p:nvPicPr>
          <p:cNvPr id="16" name="Picture 15">
            <a:extLst>
              <a:ext uri="{FF2B5EF4-FFF2-40B4-BE49-F238E27FC236}">
                <a16:creationId xmlns:a16="http://schemas.microsoft.com/office/drawing/2014/main" id="{6319FFD2-07B5-4029-BFB3-26FCFCC2F1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E99CAE23-BD2A-4401-92DF-ABCFBED3E745}"/>
              </a:ext>
            </a:extLst>
          </p:cNvPr>
          <p:cNvSpPr>
            <a:spLocks noGrp="1"/>
          </p:cNvSpPr>
          <p:nvPr>
            <p:ph type="title"/>
          </p:nvPr>
        </p:nvSpPr>
        <p:spPr>
          <a:xfrm>
            <a:off x="1676400" y="901532"/>
            <a:ext cx="6457950" cy="1293028"/>
          </a:xfrm>
        </p:spPr>
        <p:txBody>
          <a:bodyPr vert="horz" lIns="91440" tIns="45720" rIns="91440" bIns="45720" rtlCol="0" anchor="ctr">
            <a:normAutofit/>
          </a:bodyPr>
          <a:lstStyle/>
          <a:p>
            <a:r>
              <a:rPr lang="en-US" dirty="0"/>
              <a:t>Lack of compliance</a:t>
            </a:r>
          </a:p>
        </p:txBody>
      </p:sp>
      <p:sp>
        <p:nvSpPr>
          <p:cNvPr id="3" name="Content Placeholder 2">
            <a:extLst>
              <a:ext uri="{FF2B5EF4-FFF2-40B4-BE49-F238E27FC236}">
                <a16:creationId xmlns:a16="http://schemas.microsoft.com/office/drawing/2014/main" id="{4AF470A9-98FA-4B53-A540-2739080708EF}"/>
              </a:ext>
            </a:extLst>
          </p:cNvPr>
          <p:cNvSpPr>
            <a:spLocks noGrp="1"/>
          </p:cNvSpPr>
          <p:nvPr>
            <p:ph sz="half" idx="1"/>
          </p:nvPr>
        </p:nvSpPr>
        <p:spPr>
          <a:xfrm>
            <a:off x="514350" y="2194560"/>
            <a:ext cx="8115300" cy="4024125"/>
          </a:xfrm>
        </p:spPr>
        <p:txBody>
          <a:bodyPr vert="horz" lIns="91440" tIns="45720" rIns="91440" bIns="45720" rtlCol="0">
            <a:noAutofit/>
          </a:bodyPr>
          <a:lstStyle/>
          <a:p>
            <a:r>
              <a:rPr lang="en-US" sz="2800" dirty="0"/>
              <a:t>Fees</a:t>
            </a:r>
          </a:p>
          <a:p>
            <a:r>
              <a:rPr lang="en-US" sz="2800" dirty="0"/>
              <a:t>Citations</a:t>
            </a:r>
          </a:p>
          <a:p>
            <a:pPr lvl="1"/>
            <a:r>
              <a:rPr lang="en-US" sz="2800" dirty="0"/>
              <a:t>Criminal</a:t>
            </a:r>
          </a:p>
          <a:p>
            <a:pPr lvl="1"/>
            <a:endParaRPr lang="en-US" sz="2800" dirty="0"/>
          </a:p>
          <a:p>
            <a:pPr lvl="3"/>
            <a:r>
              <a:rPr lang="en-US" sz="2800" dirty="0"/>
              <a:t>Civil/Monetary</a:t>
            </a:r>
          </a:p>
          <a:p>
            <a:pPr lvl="1"/>
            <a:endParaRPr lang="en-US" sz="2800" dirty="0"/>
          </a:p>
          <a:p>
            <a:r>
              <a:rPr lang="en-US" sz="2800" dirty="0"/>
              <a:t>Revocation</a:t>
            </a:r>
          </a:p>
          <a:p>
            <a:r>
              <a:rPr lang="en-US" sz="2800" dirty="0"/>
              <a:t>Condemnation</a:t>
            </a:r>
          </a:p>
        </p:txBody>
      </p:sp>
      <p:sp>
        <p:nvSpPr>
          <p:cNvPr id="7" name="TextBox 6">
            <a:extLst>
              <a:ext uri="{FF2B5EF4-FFF2-40B4-BE49-F238E27FC236}">
                <a16:creationId xmlns:a16="http://schemas.microsoft.com/office/drawing/2014/main" id="{9FDD6A4E-10F9-4645-BB8B-50F6B9E813FB}"/>
              </a:ext>
            </a:extLst>
          </p:cNvPr>
          <p:cNvSpPr txBox="1"/>
          <p:nvPr/>
        </p:nvSpPr>
        <p:spPr>
          <a:xfrm>
            <a:off x="6604523" y="6657945"/>
            <a:ext cx="25394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106574022@N04/11477985596/">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2509166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391" y="631621"/>
            <a:ext cx="6377940" cy="1293028"/>
          </a:xfrm>
        </p:spPr>
        <p:txBody>
          <a:bodyPr/>
          <a:lstStyle/>
          <a:p>
            <a:pPr algn="ctr"/>
            <a:r>
              <a:rPr lang="en-US" dirty="0"/>
              <a:t>Questions</a:t>
            </a:r>
          </a:p>
        </p:txBody>
      </p:sp>
      <p:pic>
        <p:nvPicPr>
          <p:cNvPr id="12290" name="Picture 2" descr="C:\Users\gsmith\AppData\Local\Microsoft\Windows\Temporary Internet Files\Content.IE5\1QZ8X0F1\MC900434403[1].wm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4712" y="1807719"/>
            <a:ext cx="2314576" cy="324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08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Rental License</a:t>
            </a:r>
          </a:p>
        </p:txBody>
      </p:sp>
      <p:sp>
        <p:nvSpPr>
          <p:cNvPr id="7" name="Content Placeholder 6"/>
          <p:cNvSpPr>
            <a:spLocks noGrp="1"/>
          </p:cNvSpPr>
          <p:nvPr>
            <p:ph sz="half" idx="1"/>
          </p:nvPr>
        </p:nvSpPr>
        <p:spPr/>
        <p:txBody>
          <a:bodyPr>
            <a:normAutofit/>
          </a:bodyPr>
          <a:lstStyle/>
          <a:p>
            <a:r>
              <a:rPr lang="en-US" dirty="0"/>
              <a:t>Allows owner to rent to anyone for 30 days or more</a:t>
            </a:r>
          </a:p>
          <a:p>
            <a:endParaRPr lang="en-US" dirty="0"/>
          </a:p>
          <a:p>
            <a:r>
              <a:rPr lang="en-US" dirty="0"/>
              <a:t>3-Year License Cycle</a:t>
            </a:r>
          </a:p>
          <a:p>
            <a:pPr lvl="1"/>
            <a:r>
              <a:rPr lang="en-US" dirty="0"/>
              <a:t>Inspection</a:t>
            </a:r>
          </a:p>
          <a:p>
            <a:endParaRPr lang="en-US" dirty="0"/>
          </a:p>
          <a:p>
            <a:r>
              <a:rPr lang="en-US" dirty="0"/>
              <a:t>License renewal sent out 3 months prior to expiration</a:t>
            </a:r>
          </a:p>
        </p:txBody>
      </p:sp>
      <p:pic>
        <p:nvPicPr>
          <p:cNvPr id="10" name="Content Placeholder 9">
            <a:extLst>
              <a:ext uri="{FF2B5EF4-FFF2-40B4-BE49-F238E27FC236}">
                <a16:creationId xmlns:a16="http://schemas.microsoft.com/office/drawing/2014/main" id="{7019266E-55AA-497A-8BEC-899CB25F737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2" y="2438400"/>
            <a:ext cx="3910579" cy="3505200"/>
          </a:xfrm>
        </p:spPr>
      </p:pic>
      <p:sp>
        <p:nvSpPr>
          <p:cNvPr id="6" name="Text Placeholder 5"/>
          <p:cNvSpPr>
            <a:spLocks noGrp="1"/>
          </p:cNvSpPr>
          <p:nvPr>
            <p:ph type="body" sz="quarter" idx="4294967295"/>
          </p:nvPr>
        </p:nvSpPr>
        <p:spPr>
          <a:xfrm>
            <a:off x="5462588" y="2184402"/>
            <a:ext cx="3681412" cy="823913"/>
          </a:xfrm>
        </p:spPr>
        <p:txBody>
          <a:bodyPr/>
          <a:lstStyle/>
          <a:p>
            <a:pPr marL="0" indent="0">
              <a:buNone/>
            </a:pPr>
            <a:endParaRPr lang="en-US" dirty="0"/>
          </a:p>
        </p:txBody>
      </p:sp>
      <p:pic>
        <p:nvPicPr>
          <p:cNvPr id="3074" name="Picture 2" descr="C:\Users\gsmith\AppData\Local\Microsoft\Windows\Temporary Internet Files\Content.IE5\0VDBK0PP\MC90028611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982" y="954331"/>
            <a:ext cx="884225" cy="91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93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Bedrooms</a:t>
            </a:r>
          </a:p>
        </p:txBody>
      </p:sp>
      <p:sp>
        <p:nvSpPr>
          <p:cNvPr id="7" name="Content Placeholder 6"/>
          <p:cNvSpPr>
            <a:spLocks noGrp="1"/>
          </p:cNvSpPr>
          <p:nvPr>
            <p:ph idx="1"/>
          </p:nvPr>
        </p:nvSpPr>
        <p:spPr/>
        <p:txBody>
          <a:bodyPr/>
          <a:lstStyle/>
          <a:p>
            <a:endParaRPr lang="en-US" sz="2800" dirty="0"/>
          </a:p>
          <a:p>
            <a:r>
              <a:rPr lang="en-US" sz="2800" dirty="0"/>
              <a:t>Existing:   Maximum 6 bedrooms per unit.</a:t>
            </a:r>
          </a:p>
          <a:p>
            <a:r>
              <a:rPr lang="en-US" sz="2800" dirty="0"/>
              <a:t>New:   After August, 2017 bedrooms are capped at 4 per unit for new rental properties if adequate off-street parking is available. Up to 5 bedrooms are allowed if the property is recorded with the Assessor as having a minimum of 2500 </a:t>
            </a:r>
            <a:r>
              <a:rPr lang="en-US" sz="2800" dirty="0" err="1"/>
              <a:t>sq.ft</a:t>
            </a:r>
            <a:r>
              <a:rPr lang="en-US" sz="2800" dirty="0"/>
              <a:t>. of finished space as of August, 2017</a:t>
            </a:r>
          </a:p>
          <a:p>
            <a:pPr marL="0" indent="0">
              <a:buNone/>
            </a:pPr>
            <a:endParaRPr lang="en-US" b="1" dirty="0"/>
          </a:p>
        </p:txBody>
      </p:sp>
      <p:pic>
        <p:nvPicPr>
          <p:cNvPr id="1028" name="Picture 4" descr="C:\Users\gsmith\AppData\Local\Microsoft\Windows\Temporary Internet Files\Content.IE5\BCN781NV\MP90042302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7867"/>
            <a:ext cx="259080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7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543400"/>
            <a:ext cx="6377940" cy="1048512"/>
          </a:xfrm>
        </p:spPr>
        <p:txBody>
          <a:bodyPr/>
          <a:lstStyle/>
          <a:p>
            <a:r>
              <a:rPr lang="en-US" dirty="0"/>
              <a:t>Parking Requirements</a:t>
            </a:r>
          </a:p>
        </p:txBody>
      </p:sp>
      <p:sp>
        <p:nvSpPr>
          <p:cNvPr id="4" name="Text Placeholder 3"/>
          <p:cNvSpPr>
            <a:spLocks noGrp="1"/>
          </p:cNvSpPr>
          <p:nvPr>
            <p:ph type="body" idx="1"/>
          </p:nvPr>
        </p:nvSpPr>
        <p:spPr>
          <a:xfrm>
            <a:off x="304801" y="1847088"/>
            <a:ext cx="4200138" cy="743712"/>
          </a:xfrm>
        </p:spPr>
        <p:txBody>
          <a:bodyPr>
            <a:normAutofit fontScale="85000" lnSpcReduction="20000"/>
          </a:bodyPr>
          <a:lstStyle/>
          <a:p>
            <a:pPr algn="ctr"/>
            <a:r>
              <a:rPr lang="en-US" dirty="0"/>
              <a:t>Off-Street Parking</a:t>
            </a:r>
          </a:p>
          <a:p>
            <a:pPr algn="ctr"/>
            <a:r>
              <a:rPr lang="en-US" dirty="0"/>
              <a:t>(Single Family and Duplex)</a:t>
            </a:r>
          </a:p>
        </p:txBody>
      </p:sp>
      <p:sp>
        <p:nvSpPr>
          <p:cNvPr id="6" name="Text Placeholder 5"/>
          <p:cNvSpPr>
            <a:spLocks noGrp="1"/>
          </p:cNvSpPr>
          <p:nvPr>
            <p:ph type="body" sz="half" idx="3"/>
          </p:nvPr>
        </p:nvSpPr>
        <p:spPr/>
        <p:txBody>
          <a:bodyPr>
            <a:normAutofit fontScale="85000" lnSpcReduction="20000"/>
          </a:bodyPr>
          <a:lstStyle/>
          <a:p>
            <a:endParaRPr lang="en-US"/>
          </a:p>
        </p:txBody>
      </p:sp>
      <p:sp>
        <p:nvSpPr>
          <p:cNvPr id="5" name="Content Placeholder 4"/>
          <p:cNvSpPr>
            <a:spLocks noGrp="1"/>
          </p:cNvSpPr>
          <p:nvPr>
            <p:ph sz="quarter" idx="2"/>
          </p:nvPr>
        </p:nvSpPr>
        <p:spPr>
          <a:xfrm>
            <a:off x="594360" y="2845977"/>
            <a:ext cx="3910579" cy="3631023"/>
          </a:xfrm>
        </p:spPr>
        <p:txBody>
          <a:bodyPr>
            <a:noAutofit/>
          </a:bodyPr>
          <a:lstStyle/>
          <a:p>
            <a:r>
              <a:rPr lang="en-US" sz="2400" dirty="0"/>
              <a:t>Minimum of two off-street parking spaces required</a:t>
            </a:r>
          </a:p>
          <a:p>
            <a:r>
              <a:rPr lang="en-US" sz="2400" dirty="0"/>
              <a:t>After two spaces, one less than the bedroom count.</a:t>
            </a:r>
          </a:p>
          <a:p>
            <a:pPr lvl="1"/>
            <a:r>
              <a:rPr lang="en-US" sz="2400" dirty="0"/>
              <a:t>3-bedrooms=2 O.S.P.</a:t>
            </a:r>
          </a:p>
          <a:p>
            <a:pPr lvl="1"/>
            <a:r>
              <a:rPr lang="en-US" sz="2400" dirty="0"/>
              <a:t>4-bedrooms=3 O.S.P.</a:t>
            </a:r>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645025" y="1847088"/>
            <a:ext cx="4041775" cy="4467512"/>
          </a:xfrm>
        </p:spPr>
      </p:pic>
    </p:spTree>
    <p:extLst>
      <p:ext uri="{BB962C8B-B14F-4D97-AF65-F5344CB8AC3E}">
        <p14:creationId xmlns:p14="http://schemas.microsoft.com/office/powerpoint/2010/main" val="1679544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Parking Spaces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0"/>
            <a:ext cx="8239912" cy="1905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34" y="4419600"/>
            <a:ext cx="8232478" cy="1905000"/>
          </a:xfrm>
          <a:prstGeom prst="rect">
            <a:avLst/>
          </a:prstGeom>
        </p:spPr>
      </p:pic>
      <p:sp>
        <p:nvSpPr>
          <p:cNvPr id="9" name="Rectangle 8"/>
          <p:cNvSpPr/>
          <p:nvPr/>
        </p:nvSpPr>
        <p:spPr>
          <a:xfrm>
            <a:off x="464634" y="3657600"/>
            <a:ext cx="8232478"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269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e52b4ee6e63b65810f04b7e"/>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TotalTime>
  <Words>1474</Words>
  <Application>Microsoft Office PowerPoint</Application>
  <PresentationFormat>On-screen Show (4:3)</PresentationFormat>
  <Paragraphs>286</Paragraphs>
  <Slides>51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Century Gothic</vt:lpstr>
      <vt:lpstr>Vapor Trail</vt:lpstr>
      <vt:lpstr>How to Prepare for Rental Inspections</vt:lpstr>
      <vt:lpstr> Goals</vt:lpstr>
      <vt:lpstr>Duluth Fire Department Life Safety Division</vt:lpstr>
      <vt:lpstr>License Fees-New Licenses</vt:lpstr>
      <vt:lpstr>3+ units (multi dwellings)</vt:lpstr>
      <vt:lpstr>Rental License</vt:lpstr>
      <vt:lpstr>Bedrooms</vt:lpstr>
      <vt:lpstr>Parking Requirements</vt:lpstr>
      <vt:lpstr>Parking Spaces</vt:lpstr>
      <vt:lpstr> Code History and purpose</vt:lpstr>
      <vt:lpstr>Rental Inspection codes</vt:lpstr>
      <vt:lpstr>Other codes</vt:lpstr>
      <vt:lpstr>Duties</vt:lpstr>
      <vt:lpstr>Preparing for Inspections</vt:lpstr>
      <vt:lpstr>Preparing for md inspections</vt:lpstr>
      <vt:lpstr>Common Code Requirements for Rental Licensing</vt:lpstr>
      <vt:lpstr>Interior</vt:lpstr>
      <vt:lpstr>Windows</vt:lpstr>
      <vt:lpstr>Doors</vt:lpstr>
      <vt:lpstr>Extension cords</vt:lpstr>
      <vt:lpstr>Dryer Venting</vt:lpstr>
      <vt:lpstr>PowerPoint Presentation</vt:lpstr>
      <vt:lpstr>Water Heater</vt:lpstr>
      <vt:lpstr>smokepipe</vt:lpstr>
      <vt:lpstr>Outlets</vt:lpstr>
      <vt:lpstr>Outlets/receptacles</vt:lpstr>
      <vt:lpstr>Gfci: GROUND FAULT CIRCUIT INTERUPTER AFCI: ARC FAULT CIRCUIT INTERUPTER</vt:lpstr>
      <vt:lpstr>Afci and GFCI Locations</vt:lpstr>
      <vt:lpstr>ELECTRICL SERVICE PANEL</vt:lpstr>
      <vt:lpstr>Water Supply System</vt:lpstr>
      <vt:lpstr>Premise Numbers</vt:lpstr>
      <vt:lpstr>Smoke Alarm Requirement (Single Family/Duplex)</vt:lpstr>
      <vt:lpstr>Smoke Alarm Requirement Mounting area</vt:lpstr>
      <vt:lpstr>Alarm Types</vt:lpstr>
      <vt:lpstr>10 year smoke alarms</vt:lpstr>
      <vt:lpstr>Smoke Alarm Statistics </vt:lpstr>
      <vt:lpstr>!!!!!!!!!!!!!!!!!!!!!!!!!!!</vt:lpstr>
      <vt:lpstr>Fire Causes-Cooking</vt:lpstr>
      <vt:lpstr>Fire Safety Requirements-Chapter 7</vt:lpstr>
      <vt:lpstr>Fire Stop</vt:lpstr>
      <vt:lpstr>Fire Causes-Heating</vt:lpstr>
      <vt:lpstr>Fire Causes-Dryers</vt:lpstr>
      <vt:lpstr>CLOSING BEDROOM DOORS</vt:lpstr>
      <vt:lpstr>Carbon Monoxide Alarms</vt:lpstr>
      <vt:lpstr>Heat</vt:lpstr>
      <vt:lpstr>Fire Code Requirements</vt:lpstr>
      <vt:lpstr>Fire Code Requirements</vt:lpstr>
      <vt:lpstr>exterior</vt:lpstr>
      <vt:lpstr>Tenant Complaints</vt:lpstr>
      <vt:lpstr>Lack of compliance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Prepare for Rental Inspections</dc:title>
  <dc:creator>Greg Smith</dc:creator>
  <cp:lastModifiedBy>Rachel Downs</cp:lastModifiedBy>
  <cp:revision>31</cp:revision>
  <dcterms:created xsi:type="dcterms:W3CDTF">2019-05-06T17:18:05Z</dcterms:created>
  <dcterms:modified xsi:type="dcterms:W3CDTF">2024-04-18T13:16:32Z</dcterms:modified>
</cp:coreProperties>
</file>